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2"/>
  </p:notesMasterIdLst>
  <p:sldIdLst>
    <p:sldId id="2503" r:id="rId2"/>
    <p:sldId id="2504" r:id="rId3"/>
    <p:sldId id="967" r:id="rId4"/>
    <p:sldId id="835" r:id="rId5"/>
    <p:sldId id="859" r:id="rId6"/>
    <p:sldId id="869" r:id="rId7"/>
    <p:sldId id="1109" r:id="rId8"/>
    <p:sldId id="870" r:id="rId9"/>
    <p:sldId id="1110" r:id="rId10"/>
    <p:sldId id="871" r:id="rId11"/>
    <p:sldId id="1112" r:id="rId12"/>
    <p:sldId id="1111" r:id="rId13"/>
    <p:sldId id="1113" r:id="rId14"/>
    <p:sldId id="976" r:id="rId15"/>
    <p:sldId id="1115" r:id="rId16"/>
    <p:sldId id="1114" r:id="rId17"/>
    <p:sldId id="873" r:id="rId18"/>
    <p:sldId id="1116" r:id="rId19"/>
    <p:sldId id="874" r:id="rId20"/>
    <p:sldId id="1118" r:id="rId21"/>
    <p:sldId id="1117" r:id="rId22"/>
    <p:sldId id="875" r:id="rId23"/>
    <p:sldId id="1120" r:id="rId24"/>
    <p:sldId id="1119" r:id="rId25"/>
    <p:sldId id="876" r:id="rId26"/>
    <p:sldId id="1121" r:id="rId27"/>
    <p:sldId id="878" r:id="rId28"/>
    <p:sldId id="1123" r:id="rId29"/>
    <p:sldId id="1122" r:id="rId30"/>
    <p:sldId id="877" r:id="rId31"/>
    <p:sldId id="1125" r:id="rId32"/>
    <p:sldId id="1124" r:id="rId33"/>
    <p:sldId id="1126" r:id="rId34"/>
    <p:sldId id="879" r:id="rId35"/>
    <p:sldId id="1128" r:id="rId36"/>
    <p:sldId id="1127" r:id="rId37"/>
    <p:sldId id="1129" r:id="rId38"/>
    <p:sldId id="1130" r:id="rId39"/>
    <p:sldId id="881" r:id="rId40"/>
    <p:sldId id="1131" r:id="rId41"/>
    <p:sldId id="883" r:id="rId42"/>
    <p:sldId id="1133" r:id="rId43"/>
    <p:sldId id="1134" r:id="rId44"/>
    <p:sldId id="884" r:id="rId45"/>
    <p:sldId id="1136" r:id="rId46"/>
    <p:sldId id="1135" r:id="rId47"/>
    <p:sldId id="885" r:id="rId48"/>
    <p:sldId id="1138" r:id="rId49"/>
    <p:sldId id="1137" r:id="rId50"/>
    <p:sldId id="1139" r:id="rId51"/>
    <p:sldId id="886" r:id="rId52"/>
    <p:sldId id="887" r:id="rId53"/>
    <p:sldId id="1141" r:id="rId54"/>
    <p:sldId id="1140" r:id="rId55"/>
    <p:sldId id="888" r:id="rId56"/>
    <p:sldId id="1143" r:id="rId57"/>
    <p:sldId id="1142" r:id="rId58"/>
    <p:sldId id="889" r:id="rId59"/>
    <p:sldId id="1145" r:id="rId60"/>
    <p:sldId id="1144" r:id="rId61"/>
    <p:sldId id="891" r:id="rId62"/>
    <p:sldId id="1146" r:id="rId63"/>
    <p:sldId id="1147" r:id="rId64"/>
    <p:sldId id="890" r:id="rId65"/>
    <p:sldId id="894" r:id="rId66"/>
    <p:sldId id="1154" r:id="rId67"/>
    <p:sldId id="1153" r:id="rId68"/>
    <p:sldId id="895" r:id="rId69"/>
    <p:sldId id="1156" r:id="rId70"/>
    <p:sldId id="1155" r:id="rId71"/>
    <p:sldId id="2297" r:id="rId72"/>
    <p:sldId id="2434" r:id="rId73"/>
    <p:sldId id="2436" r:id="rId74"/>
    <p:sldId id="2435" r:id="rId75"/>
    <p:sldId id="2437" r:id="rId76"/>
    <p:sldId id="2438" r:id="rId77"/>
    <p:sldId id="2439" r:id="rId78"/>
    <p:sldId id="2440" r:id="rId79"/>
    <p:sldId id="2441" r:id="rId80"/>
    <p:sldId id="2299" r:id="rId81"/>
    <p:sldId id="2300" r:id="rId82"/>
    <p:sldId id="2442" r:id="rId83"/>
    <p:sldId id="2301" r:id="rId84"/>
    <p:sldId id="2443" r:id="rId85"/>
    <p:sldId id="2444" r:id="rId86"/>
    <p:sldId id="2445" r:id="rId87"/>
    <p:sldId id="2458" r:id="rId88"/>
    <p:sldId id="2446" r:id="rId89"/>
    <p:sldId id="2447" r:id="rId90"/>
    <p:sldId id="2448" r:id="rId91"/>
    <p:sldId id="2459" r:id="rId92"/>
    <p:sldId id="2449" r:id="rId93"/>
    <p:sldId id="2460" r:id="rId94"/>
    <p:sldId id="2450" r:id="rId95"/>
    <p:sldId id="2451" r:id="rId96"/>
    <p:sldId id="2452" r:id="rId97"/>
    <p:sldId id="2461" r:id="rId98"/>
    <p:sldId id="2453" r:id="rId99"/>
    <p:sldId id="2454" r:id="rId100"/>
    <p:sldId id="2462" r:id="rId101"/>
    <p:sldId id="2473" r:id="rId102"/>
    <p:sldId id="2474" r:id="rId103"/>
    <p:sldId id="2475" r:id="rId104"/>
    <p:sldId id="2476" r:id="rId105"/>
    <p:sldId id="2477" r:id="rId106"/>
    <p:sldId id="2478" r:id="rId107"/>
    <p:sldId id="2479" r:id="rId108"/>
    <p:sldId id="2480" r:id="rId109"/>
    <p:sldId id="2481" r:id="rId110"/>
    <p:sldId id="2482" r:id="rId111"/>
    <p:sldId id="2483" r:id="rId112"/>
    <p:sldId id="2484" r:id="rId113"/>
    <p:sldId id="2485" r:id="rId114"/>
    <p:sldId id="2455" r:id="rId115"/>
    <p:sldId id="2456" r:id="rId116"/>
    <p:sldId id="2457" r:id="rId117"/>
    <p:sldId id="2486" r:id="rId118"/>
    <p:sldId id="2488" r:id="rId119"/>
    <p:sldId id="2487" r:id="rId120"/>
    <p:sldId id="2489" r:id="rId121"/>
    <p:sldId id="2490" r:id="rId122"/>
    <p:sldId id="2491" r:id="rId123"/>
    <p:sldId id="2463" r:id="rId124"/>
    <p:sldId id="2464" r:id="rId125"/>
    <p:sldId id="2465" r:id="rId126"/>
    <p:sldId id="2469" r:id="rId127"/>
    <p:sldId id="2466" r:id="rId128"/>
    <p:sldId id="2467" r:id="rId129"/>
    <p:sldId id="2493" r:id="rId130"/>
    <p:sldId id="2494" r:id="rId131"/>
    <p:sldId id="2495" r:id="rId132"/>
    <p:sldId id="2498" r:id="rId133"/>
    <p:sldId id="2499" r:id="rId134"/>
    <p:sldId id="2496" r:id="rId135"/>
    <p:sldId id="2497" r:id="rId136"/>
    <p:sldId id="2500" r:id="rId137"/>
    <p:sldId id="2505" r:id="rId138"/>
    <p:sldId id="2506" r:id="rId139"/>
    <p:sldId id="2468" r:id="rId140"/>
    <p:sldId id="1451" r:id="rId141"/>
    <p:sldId id="2470" r:id="rId142"/>
    <p:sldId id="2471" r:id="rId143"/>
    <p:sldId id="2502" r:id="rId144"/>
    <p:sldId id="2472" r:id="rId145"/>
    <p:sldId id="2492" r:id="rId146"/>
    <p:sldId id="2342" r:id="rId147"/>
    <p:sldId id="560" r:id="rId148"/>
    <p:sldId id="561" r:id="rId149"/>
    <p:sldId id="562" r:id="rId150"/>
    <p:sldId id="563" r:id="rId151"/>
    <p:sldId id="564" r:id="rId152"/>
    <p:sldId id="565" r:id="rId153"/>
    <p:sldId id="566" r:id="rId154"/>
    <p:sldId id="567" r:id="rId155"/>
    <p:sldId id="568" r:id="rId156"/>
    <p:sldId id="569" r:id="rId157"/>
    <p:sldId id="570" r:id="rId158"/>
    <p:sldId id="571" r:id="rId159"/>
    <p:sldId id="572" r:id="rId160"/>
    <p:sldId id="573" r:id="rId161"/>
    <p:sldId id="574" r:id="rId162"/>
    <p:sldId id="575" r:id="rId163"/>
    <p:sldId id="576" r:id="rId164"/>
    <p:sldId id="577" r:id="rId165"/>
    <p:sldId id="578" r:id="rId166"/>
    <p:sldId id="579" r:id="rId167"/>
    <p:sldId id="580" r:id="rId168"/>
    <p:sldId id="581" r:id="rId169"/>
    <p:sldId id="582" r:id="rId170"/>
    <p:sldId id="583" r:id="rId171"/>
    <p:sldId id="2507" r:id="rId172"/>
    <p:sldId id="2508" r:id="rId173"/>
    <p:sldId id="2509" r:id="rId174"/>
    <p:sldId id="2510" r:id="rId175"/>
    <p:sldId id="2511" r:id="rId176"/>
    <p:sldId id="2512" r:id="rId177"/>
    <p:sldId id="2513" r:id="rId178"/>
    <p:sldId id="2514" r:id="rId179"/>
    <p:sldId id="2515" r:id="rId180"/>
    <p:sldId id="2516" r:id="rId181"/>
  </p:sldIdLst>
  <p:sldSz cx="9144000" cy="6858000" type="screen4x3"/>
  <p:notesSz cx="9926638" cy="6797675"/>
  <p:embeddedFontLst>
    <p:embeddedFont>
      <p:font typeface="Consolas" panose="020B0609020204030204" pitchFamily="49" charset="0"/>
      <p:regular r:id="rId183"/>
      <p:bold r:id="rId184"/>
      <p:italic r:id="rId185"/>
      <p:boldItalic r:id="rId186"/>
    </p:embeddedFont>
    <p:embeddedFont>
      <p:font typeface="Calibri" panose="020F0502020204030204" pitchFamily="34" charset="0"/>
      <p:regular r:id="rId187"/>
      <p:bold r:id="rId188"/>
      <p:italic r:id="rId189"/>
      <p:boldItalic r:id="rId190"/>
    </p:embeddedFont>
    <p:embeddedFont>
      <p:font typeface="맑은 고딕" panose="020B0503020000020004" pitchFamily="50" charset="-127"/>
      <p:regular r:id="rId191"/>
      <p:bold r:id="rId192"/>
    </p:embeddedFont>
    <p:embeddedFont>
      <p:font typeface="KoPub돋움체_Pro Light" panose="020B0600000101010101" charset="-127"/>
      <p:regular r:id="rId193"/>
    </p:embeddedFont>
    <p:embeddedFont>
      <p:font typeface="Wingdings 3" panose="05040102010807070707" pitchFamily="18" charset="2"/>
      <p:regular r:id="rId194"/>
    </p:embeddedFont>
    <p:embeddedFont>
      <p:font typeface="KoPubWorld돋움체 Bold" panose="020B0600000101010101" charset="-127"/>
      <p:bold r:id="rId195"/>
    </p:embeddedFont>
    <p:embeddedFont>
      <p:font typeface="HY그래픽M" panose="02030600000101010101" pitchFamily="18" charset="-127"/>
      <p:regular r:id="rId196"/>
    </p:embeddedFont>
    <p:embeddedFont>
      <p:font typeface="KoPub돋움체 Bold" panose="020B0600000101010101" charset="-127"/>
      <p:bold r:id="rId197"/>
    </p:embeddedFont>
    <p:embeddedFont>
      <p:font typeface="KoPub돋움체_Pro Bold" panose="020B0600000101010101" charset="-127"/>
      <p:bold r:id="rId198"/>
    </p:embeddedFont>
    <p:embeddedFont>
      <p:font typeface="나눔고딕" panose="020B0600000101010101" charset="-127"/>
      <p:regular r:id="rId199"/>
      <p:bold r:id="rId200"/>
    </p:embeddedFont>
    <p:embeddedFont>
      <p:font typeface="Nirmala UI" panose="020B0502040204020203" pitchFamily="34" charset="0"/>
      <p:regular r:id="rId201"/>
      <p:bold r:id="rId20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>
          <p15:clr>
            <a:srgbClr val="A4A3A4"/>
          </p15:clr>
        </p15:guide>
        <p15:guide id="2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6090"/>
    <a:srgbClr val="FFF1C6"/>
    <a:srgbClr val="77933C"/>
    <a:srgbClr val="C69F09"/>
    <a:srgbClr val="D9D9D9"/>
    <a:srgbClr val="F58535"/>
    <a:srgbClr val="D16811"/>
    <a:srgbClr val="F58536"/>
    <a:srgbClr val="ABBD86"/>
    <a:srgbClr val="7EB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193" autoAdjust="0"/>
  </p:normalViewPr>
  <p:slideViewPr>
    <p:cSldViewPr>
      <p:cViewPr varScale="1">
        <p:scale>
          <a:sx n="63" d="100"/>
          <a:sy n="63" d="100"/>
        </p:scale>
        <p:origin x="77" y="595"/>
      </p:cViewPr>
      <p:guideLst>
        <p:guide orient="horz" pos="234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1120" y="60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9.fntdata"/><Relationship Id="rId205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font" Target="fonts/font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font" Target="fonts/font10.fntdata"/><Relationship Id="rId197" Type="http://schemas.openxmlformats.org/officeDocument/2006/relationships/font" Target="fonts/font15.fntdata"/><Relationship Id="rId206" Type="http://schemas.openxmlformats.org/officeDocument/2006/relationships/tableStyles" Target="tableStyles.xml"/><Relationship Id="rId201" Type="http://schemas.openxmlformats.org/officeDocument/2006/relationships/font" Target="fonts/font19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notesMaster" Target="notesMasters/notesMaster1.xml"/><Relationship Id="rId187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font" Target="fonts/font16.fntdata"/><Relationship Id="rId172" Type="http://schemas.openxmlformats.org/officeDocument/2006/relationships/slide" Target="slides/slide171.xml"/><Relationship Id="rId193" Type="http://schemas.openxmlformats.org/officeDocument/2006/relationships/font" Target="fonts/font11.fntdata"/><Relationship Id="rId202" Type="http://schemas.openxmlformats.org/officeDocument/2006/relationships/font" Target="fonts/font20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font" Target="fonts/font12.fntdata"/><Relationship Id="rId199" Type="http://schemas.openxmlformats.org/officeDocument/2006/relationships/font" Target="fonts/font17.fntdata"/><Relationship Id="rId20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2.fntdata"/><Relationship Id="rId189" Type="http://schemas.openxmlformats.org/officeDocument/2006/relationships/font" Target="fonts/font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font" Target="fonts/font13.fntdata"/><Relationship Id="rId190" Type="http://schemas.openxmlformats.org/officeDocument/2006/relationships/font" Target="fonts/font8.fntdata"/><Relationship Id="rId20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font" Target="fonts/font14.fntdata"/><Relationship Id="rId200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2"/>
            <a:ext cx="4301543" cy="33988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802" y="2"/>
            <a:ext cx="4301543" cy="33988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1EE66-7977-432F-A121-CFFD9E4F5DF4}" type="datetimeFigureOut">
              <a:rPr lang="ko-KR" altLang="en-US" smtClean="0"/>
              <a:t>2021-07-19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2313" y="508000"/>
            <a:ext cx="3402012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ko-KR" altLang="en-US" dirty="0"/>
              <a:t>ㅌ</a:t>
            </a:r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7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6456614"/>
            <a:ext cx="4301543" cy="3398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802" y="6456614"/>
            <a:ext cx="4301543" cy="3398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61A92-D448-47BE-9B83-E6404BD6A0A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574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8228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18858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60408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716195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843297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3677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05063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773826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78613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957105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4906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7652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3795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3642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1471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7921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6846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6342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8982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29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775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3065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5456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85189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80915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5679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4671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89839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9704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09863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6724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77628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36802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94037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61091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00527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01939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75767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45232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82043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7454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3921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40610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83589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02639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59882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48908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06239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97538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41828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70203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05903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8577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59606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51202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727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46963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87433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7078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20635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28904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44918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92347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6340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77017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45547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77138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76617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60605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84038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70306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5803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76273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06042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70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1808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34180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71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39708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72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40002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73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03915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79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528914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80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02889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81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006013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82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28155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83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828370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87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02658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91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7437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76900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93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27078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97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47716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100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388584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126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887303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30970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972527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446292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488513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884210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1595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705019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059193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721914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66529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511636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212628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562111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890535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83027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237931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1117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"/>
            <a:ext cx="9141166" cy="68552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0BDAAD8-A076-443F-82F4-3EAEA7EB1161}"/>
              </a:ext>
            </a:extLst>
          </p:cNvPr>
          <p:cNvSpPr/>
          <p:nvPr userDrawn="1"/>
        </p:nvSpPr>
        <p:spPr>
          <a:xfrm>
            <a:off x="157942" y="133004"/>
            <a:ext cx="1762298" cy="1080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4706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124" y="2970406"/>
            <a:ext cx="9658248" cy="1350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3048" y="3126430"/>
            <a:ext cx="7160079" cy="898071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3600" b="1">
                <a:ln>
                  <a:noFill/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파이썬을 하기 전에 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273452" y="3101939"/>
            <a:ext cx="1371600" cy="898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ACCA969-DC65-42F8-86E2-FE864EEE4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41029" y="638223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A7022-8F3F-4976-B3EF-F5BF982587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382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9"/>
          <a:stretch/>
        </p:blipFill>
        <p:spPr>
          <a:xfrm>
            <a:off x="-73479" y="638430"/>
            <a:ext cx="9290957" cy="571792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050" b="1"/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9"/>
          <a:stretch/>
        </p:blipFill>
        <p:spPr>
          <a:xfrm>
            <a:off x="136385" y="1"/>
            <a:ext cx="9007615" cy="1056068"/>
          </a:xfrm>
          <a:prstGeom prst="rect">
            <a:avLst/>
          </a:prstGeom>
        </p:spPr>
      </p:pic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1867437" y="256581"/>
            <a:ext cx="6570148" cy="381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41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그룹웨어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39907" cy="62345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-4093" y="6570662"/>
            <a:ext cx="9144000" cy="2968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205288" y="6601836"/>
            <a:ext cx="581025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-</a:t>
            </a:r>
            <a:fld id="{34A624E2-2BEC-44F3-A971-72F26BA5A446}" type="slidenum">
              <a:rPr kumimoji="0" lang="ko-KR" altLang="en-US" sz="1000">
                <a:latin typeface="Arial" pitchFamily="34" charset="0"/>
                <a:ea typeface="맑은 고딕" pitchFamily="50" charset="-127"/>
                <a:cs typeface="Arial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kumimoji="0" lang="en-US" altLang="ko-KR" sz="10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-</a:t>
            </a:r>
            <a:endParaRPr kumimoji="0" lang="ko-KR" altLang="en-US" sz="1000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-4093" y="620688"/>
            <a:ext cx="914809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 userDrawn="1"/>
        </p:nvSpPr>
        <p:spPr>
          <a:xfrm>
            <a:off x="773007" y="1268760"/>
            <a:ext cx="7632848" cy="48965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872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그룹웨어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39907" cy="62345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-4093" y="6570662"/>
            <a:ext cx="9144000" cy="2968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205288" y="6601836"/>
            <a:ext cx="581025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-</a:t>
            </a:r>
            <a:fld id="{34A624E2-2BEC-44F3-A971-72F26BA5A446}" type="slidenum">
              <a:rPr kumimoji="0" lang="ko-KR" altLang="en-US" sz="1000">
                <a:latin typeface="Arial" pitchFamily="34" charset="0"/>
                <a:ea typeface="맑은 고딕" pitchFamily="50" charset="-127"/>
                <a:cs typeface="Arial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kumimoji="0" lang="en-US" altLang="ko-KR" sz="10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-</a:t>
            </a:r>
            <a:endParaRPr kumimoji="0" lang="ko-KR" altLang="en-US" sz="1000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-4093" y="620688"/>
            <a:ext cx="914809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 userDrawn="1"/>
        </p:nvSpPr>
        <p:spPr>
          <a:xfrm>
            <a:off x="773007" y="1268760"/>
            <a:ext cx="7632848" cy="48965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개체 틀 1">
            <a:extLst>
              <a:ext uri="{FF2B5EF4-FFF2-40B4-BE49-F238E27FC236}">
                <a16:creationId xmlns:a16="http://schemas.microsoft.com/office/drawing/2014/main" id="{AB7D303F-9633-4728-9F89-286F3EB25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8" y="125760"/>
            <a:ext cx="7937896" cy="42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4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232B8D87-6734-4D01-98DE-329BBE600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82128"/>
            <a:ext cx="8784976" cy="5768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>
              <a:defRPr sz="18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2pPr>
            <a:lvl3pPr>
              <a:defRPr sz="16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3pPr>
            <a:lvl4pPr>
              <a:defRPr sz="14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4pPr>
            <a:lvl5pPr>
              <a:defRPr sz="14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12447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144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1" y="20887"/>
            <a:ext cx="9144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381325" y="6615804"/>
            <a:ext cx="381352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2999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144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78947" y="116369"/>
            <a:ext cx="82296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4"/>
            <a:ext cx="9144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381325" y="6615804"/>
            <a:ext cx="381352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30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144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78947" y="116369"/>
            <a:ext cx="82296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4"/>
            <a:ext cx="9144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381325" y="6615804"/>
            <a:ext cx="381352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B6843F-3CAC-4756-9A09-36C64DA1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8" y="894293"/>
            <a:ext cx="8609133" cy="5585816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026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3257E1-A60B-41FC-9D06-5D7252FA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EA6912-26F5-4EA2-8E06-3D1ED9F1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BA82D8-333A-46E4-BCA4-BACFBDCE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174"/>
            <a:fld id="{F0E14851-CEB1-43BE-BCB5-B8E4302714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844174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제목 개체 틀 1">
            <a:extLst>
              <a:ext uri="{FF2B5EF4-FFF2-40B4-BE49-F238E27FC236}">
                <a16:creationId xmlns:a16="http://schemas.microsoft.com/office/drawing/2014/main" id="{AE9A8B33-2A06-4BEA-B553-C28AFE1A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6"/>
            <a:ext cx="8229600" cy="59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B69947D8-9687-4FF7-AD42-5D3DB04E8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0902"/>
            <a:ext cx="8229600" cy="5145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24319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1">
            <a:extLst>
              <a:ext uri="{FF2B5EF4-FFF2-40B4-BE49-F238E27FC236}">
                <a16:creationId xmlns:a16="http://schemas.microsoft.com/office/drawing/2014/main" id="{AF421B55-E58A-48AC-BB9D-40974E974F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248BCE2-1CD8-4EE0-A518-1386C1207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0BBCF840-4CC7-4C86-A087-A25304A7A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542C346E-7571-4AD3-BCBC-5291948337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882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3257E1-A60B-41FC-9D06-5D7252FA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EA6912-26F5-4EA2-8E06-3D1ED9F1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BA82D8-333A-46E4-BCA4-BACFBDCE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174"/>
            <a:fld id="{F0E14851-CEB1-43BE-BCB5-B8E4302714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844174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제목 개체 틀 1">
            <a:extLst>
              <a:ext uri="{FF2B5EF4-FFF2-40B4-BE49-F238E27FC236}">
                <a16:creationId xmlns:a16="http://schemas.microsoft.com/office/drawing/2014/main" id="{AE9A8B33-2A06-4BEA-B553-C28AFE1A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974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528D8-0988-416B-B28F-E4EADD387656}" type="datetimeFigureOut">
              <a:rPr lang="ko-KR" altLang="en-US" smtClean="0"/>
              <a:pPr/>
              <a:t>2021-07-19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976D4-18D6-47F2-865E-039C9107E4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788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61" r:id="rId3"/>
    <p:sldLayoutId id="2147483668" r:id="rId4"/>
    <p:sldLayoutId id="2147483673" r:id="rId5"/>
    <p:sldLayoutId id="2147483674" r:id="rId6"/>
    <p:sldLayoutId id="2147483675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naver.com/apps/#/register?defaultScope=search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3.jp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naver.com/docs/search/blog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7.jp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hyperlink" Target="http://blog.naver.com/1004coucou?Redirect=Log&amp;amp;amp;logNo=221448927833" TargetMode="External"/><Relationship Id="rId3" Type="http://schemas.openxmlformats.org/officeDocument/2006/relationships/image" Target="../media/image179.png"/><Relationship Id="rId7" Type="http://schemas.openxmlformats.org/officeDocument/2006/relationships/hyperlink" Target="http://blog.naver.com/cherrytue?Redirect=Log&amp;amp;amp;logNo=221451755057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blog.naver.com/youriful?Redirect=Log&amp;amp;amp;logNo=221454784237" TargetMode="External"/><Relationship Id="rId5" Type="http://schemas.openxmlformats.org/officeDocument/2006/relationships/hyperlink" Target="http://blog.naver.com/sielle83?Redirect=Log&amp;amp;amp;logNo=221453985380" TargetMode="External"/><Relationship Id="rId10" Type="http://schemas.openxmlformats.org/officeDocument/2006/relationships/hyperlink" Target="http://blog.naver.com/rickydoll?Redirect=Log&amp;amp;amp;logNo=221453758512" TargetMode="External"/><Relationship Id="rId4" Type="http://schemas.openxmlformats.org/officeDocument/2006/relationships/image" Target="../media/image180.png"/><Relationship Id="rId9" Type="http://schemas.openxmlformats.org/officeDocument/2006/relationships/hyperlink" Target="http://blog.naver.com/0122kj?Redirect=Log&amp;amp;amp;logNo=22145493549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5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/>
          <p:nvPr/>
        </p:nvCxnSpPr>
        <p:spPr>
          <a:xfrm>
            <a:off x="2369513" y="2699520"/>
            <a:ext cx="522000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1043608" y="5013176"/>
            <a:ext cx="4662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1. </a:t>
            </a:r>
            <a:r>
              <a:rPr lang="ko-KR" altLang="en-US" sz="2400" b="1" dirty="0">
                <a:solidFill>
                  <a:schemeClr val="bg1"/>
                </a:solidFill>
              </a:rPr>
              <a:t>정형 비정형 </a:t>
            </a:r>
            <a:r>
              <a:rPr lang="ko-KR" altLang="en-US" sz="2400" b="1">
                <a:solidFill>
                  <a:schemeClr val="bg1"/>
                </a:solidFill>
              </a:rPr>
              <a:t>데이터 처리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38002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8010320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인덱스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열 이름 설정</a:t>
            </a:r>
            <a:endParaRPr lang="en-US" altLang="ko-KR" sz="1400" b="1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데이터프레임의 행 인덱스와 열 이름을 사용자가 지정 가능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56DFBF0-EC02-46E6-9842-E5179AD7DA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314"/>
          <a:stretch/>
        </p:blipFill>
        <p:spPr>
          <a:xfrm>
            <a:off x="467544" y="1875469"/>
            <a:ext cx="6271387" cy="14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67611"/>
      </p:ext>
    </p:extLst>
  </p:cSld>
  <p:clrMapOvr>
    <a:masterClrMapping/>
  </p:clrMapOvr>
  <p:transition spd="slow">
    <p:wip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3208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3.8 </a:t>
            </a:r>
            <a:r>
              <a:rPr lang="ko-KR" altLang="en-US" sz="2800" b="1" dirty="0">
                <a:solidFill>
                  <a:schemeClr val="bg1"/>
                </a:solidFill>
              </a:rPr>
              <a:t>집계 하기</a:t>
            </a:r>
          </a:p>
        </p:txBody>
      </p:sp>
    </p:spTree>
    <p:extLst>
      <p:ext uri="{BB962C8B-B14F-4D97-AF65-F5344CB8AC3E}">
        <p14:creationId xmlns:p14="http://schemas.microsoft.com/office/powerpoint/2010/main" val="355174106"/>
      </p:ext>
    </p:extLst>
  </p:cSld>
  <p:clrMapOvr>
    <a:masterClrMapping/>
  </p:clrMapOvr>
  <p:transition spd="slow">
    <p:wip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D076B7-FDDB-44BF-A90C-9C0FDF251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87"/>
          <a:stretch/>
        </p:blipFill>
        <p:spPr>
          <a:xfrm>
            <a:off x="251520" y="188639"/>
            <a:ext cx="6552728" cy="595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867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4A990C0-D24D-4DA7-971E-7786E791A99D}"/>
              </a:ext>
            </a:extLst>
          </p:cNvPr>
          <p:cNvGrpSpPr/>
          <p:nvPr/>
        </p:nvGrpSpPr>
        <p:grpSpPr>
          <a:xfrm>
            <a:off x="251520" y="260648"/>
            <a:ext cx="5976884" cy="6254509"/>
            <a:chOff x="323308" y="198827"/>
            <a:chExt cx="3861461" cy="517438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E383845-67AE-4954-8216-82BD29771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922"/>
            <a:stretch/>
          </p:blipFill>
          <p:spPr>
            <a:xfrm>
              <a:off x="323528" y="908721"/>
              <a:ext cx="3851962" cy="1499352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6B6C521-F3FD-42D1-9099-04488E617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308" y="2469175"/>
              <a:ext cx="3851963" cy="2904041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4B867B1-9FF1-42FF-AA50-910F7B418A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75" b="71984"/>
            <a:stretch/>
          </p:blipFill>
          <p:spPr>
            <a:xfrm>
              <a:off x="332808" y="198827"/>
              <a:ext cx="3851961" cy="630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09846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297E05D-08CD-4738-A29F-9889F46B8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948"/>
          <a:stretch/>
        </p:blipFill>
        <p:spPr>
          <a:xfrm>
            <a:off x="179512" y="476672"/>
            <a:ext cx="601216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702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D1847DB-28D5-49CE-B1BF-37D36311A4D1}"/>
              </a:ext>
            </a:extLst>
          </p:cNvPr>
          <p:cNvGrpSpPr/>
          <p:nvPr/>
        </p:nvGrpSpPr>
        <p:grpSpPr>
          <a:xfrm>
            <a:off x="395536" y="764704"/>
            <a:ext cx="7272808" cy="5328592"/>
            <a:chOff x="251520" y="188640"/>
            <a:chExt cx="3960000" cy="305736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7D4BA2-848C-4CA7-B1CE-3CBBE1922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1537"/>
            <a:stretch/>
          </p:blipFill>
          <p:spPr>
            <a:xfrm>
              <a:off x="251520" y="188640"/>
              <a:ext cx="3960000" cy="191094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39B0032-42D5-45AC-815F-4D26CA6B7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323"/>
            <a:stretch/>
          </p:blipFill>
          <p:spPr>
            <a:xfrm>
              <a:off x="251520" y="2204864"/>
              <a:ext cx="3960000" cy="1041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02571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9B0032-42D5-45AC-815F-4D26CA6B77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90" b="23538"/>
          <a:stretch/>
        </p:blipFill>
        <p:spPr>
          <a:xfrm>
            <a:off x="539552" y="980728"/>
            <a:ext cx="6565263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72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46F6A1B-3773-4B70-919A-653DFCC01FDC}"/>
              </a:ext>
            </a:extLst>
          </p:cNvPr>
          <p:cNvGrpSpPr/>
          <p:nvPr/>
        </p:nvGrpSpPr>
        <p:grpSpPr>
          <a:xfrm>
            <a:off x="395536" y="908720"/>
            <a:ext cx="6485036" cy="5400600"/>
            <a:chOff x="391220" y="692696"/>
            <a:chExt cx="3964316" cy="38884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39B0032-42D5-45AC-815F-4D26CA6B7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7150"/>
            <a:stretch/>
          </p:blipFill>
          <p:spPr>
            <a:xfrm>
              <a:off x="395536" y="692696"/>
              <a:ext cx="3960000" cy="1097476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3EC9287-BE41-48B0-B926-D1B593111ADB}"/>
                </a:ext>
              </a:extLst>
            </p:cNvPr>
            <p:cNvGrpSpPr/>
            <p:nvPr/>
          </p:nvGrpSpPr>
          <p:grpSpPr>
            <a:xfrm>
              <a:off x="391220" y="1844824"/>
              <a:ext cx="3964316" cy="2736304"/>
              <a:chOff x="483940" y="1046268"/>
              <a:chExt cx="3964316" cy="281463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3F7BD42-FDAF-4B50-AE2A-A001129AF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8256" y="1046268"/>
                <a:ext cx="3960000" cy="718457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9AED580-BF76-4EA3-82F4-1C735C9AB4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55358"/>
              <a:stretch/>
            </p:blipFill>
            <p:spPr>
              <a:xfrm>
                <a:off x="483940" y="1770255"/>
                <a:ext cx="3960000" cy="209065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965402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0E93E30-2A3B-4BD3-84B8-88DE82B44686}"/>
              </a:ext>
            </a:extLst>
          </p:cNvPr>
          <p:cNvGrpSpPr/>
          <p:nvPr/>
        </p:nvGrpSpPr>
        <p:grpSpPr>
          <a:xfrm>
            <a:off x="323528" y="908720"/>
            <a:ext cx="6696744" cy="5112568"/>
            <a:chOff x="323528" y="908720"/>
            <a:chExt cx="3960000" cy="345424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57E7E05-5242-4C06-BBC4-223E24BBF6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5433"/>
            <a:stretch/>
          </p:blipFill>
          <p:spPr>
            <a:xfrm>
              <a:off x="323528" y="908720"/>
              <a:ext cx="3960000" cy="248427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F0706A1-8193-4CF3-A8BD-06D1401A5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3465005"/>
              <a:ext cx="3942000" cy="897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2837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1E79A2E-372E-49D2-ACC0-8FC45CF8F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5112568" cy="550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810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D83F124-37EA-4BAE-8850-5A5BBC4CF1CE}"/>
              </a:ext>
            </a:extLst>
          </p:cNvPr>
          <p:cNvGrpSpPr/>
          <p:nvPr/>
        </p:nvGrpSpPr>
        <p:grpSpPr>
          <a:xfrm>
            <a:off x="395536" y="980728"/>
            <a:ext cx="6552728" cy="5112568"/>
            <a:chOff x="323528" y="218076"/>
            <a:chExt cx="3965138" cy="393100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A7D9FA7-72FC-47EB-B3E4-120666FA0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666" y="218076"/>
              <a:ext cx="3960000" cy="82145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128E2FF-E28F-4567-8DB8-52F466905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4391"/>
            <a:stretch/>
          </p:blipFill>
          <p:spPr>
            <a:xfrm>
              <a:off x="323528" y="1052737"/>
              <a:ext cx="3960000" cy="3096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1668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09EBF42-8894-4ABD-AC9B-3AD58BCBE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830"/>
          <a:stretch/>
        </p:blipFill>
        <p:spPr>
          <a:xfrm>
            <a:off x="205636" y="2310530"/>
            <a:ext cx="7750740" cy="431274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205636" y="1120303"/>
            <a:ext cx="2457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데이터프레임을 만들 때 설정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2AD8A1-6D53-4BFB-A713-62BF49882E8C}"/>
              </a:ext>
            </a:extLst>
          </p:cNvPr>
          <p:cNvSpPr txBox="1"/>
          <p:nvPr/>
        </p:nvSpPr>
        <p:spPr>
          <a:xfrm>
            <a:off x="251520" y="1412776"/>
            <a:ext cx="8172480" cy="8002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cs typeface="Times New Roman" panose="02020603050405020304" pitchFamily="18" charset="0"/>
              </a:rPr>
              <a:t>‘3</a:t>
            </a:r>
            <a:r>
              <a:rPr lang="ko-KR" altLang="ko-KR" sz="1000" b="1" dirty="0">
                <a:cs typeface="Times New Roman" panose="02020603050405020304" pitchFamily="18" charset="0"/>
              </a:rPr>
              <a:t>개의 원소를 갖는 리스트</a:t>
            </a:r>
            <a:r>
              <a:rPr lang="en-US" altLang="ko-KR" sz="1000" b="1" dirty="0">
                <a:cs typeface="Times New Roman" panose="02020603050405020304" pitchFamily="18" charset="0"/>
              </a:rPr>
              <a:t>’ 2</a:t>
            </a:r>
            <a:r>
              <a:rPr lang="ko-KR" altLang="ko-KR" sz="1000" b="1" dirty="0">
                <a:cs typeface="Times New Roman" panose="02020603050405020304" pitchFamily="18" charset="0"/>
              </a:rPr>
              <a:t>개를 원소로 갖는 리스트</a:t>
            </a:r>
            <a:r>
              <a:rPr lang="en-US" altLang="ko-KR" sz="1000" b="1" dirty="0">
                <a:cs typeface="Times New Roman" panose="02020603050405020304" pitchFamily="18" charset="0"/>
              </a:rPr>
              <a:t>(2</a:t>
            </a:r>
            <a:r>
              <a:rPr lang="ko-KR" altLang="ko-KR" sz="1000" b="1" dirty="0">
                <a:cs typeface="Times New Roman" panose="02020603050405020304" pitchFamily="18" charset="0"/>
              </a:rPr>
              <a:t>차원 배열</a:t>
            </a:r>
            <a:r>
              <a:rPr lang="en-US" altLang="ko-KR" sz="1000" b="1" dirty="0">
                <a:cs typeface="Times New Roman" panose="02020603050405020304" pitchFamily="18" charset="0"/>
              </a:rPr>
              <a:t>)</a:t>
            </a:r>
            <a:r>
              <a:rPr lang="ko-KR" altLang="en-US" sz="1000" b="1" dirty="0">
                <a:cs typeface="Times New Roman" panose="02020603050405020304" pitchFamily="18" charset="0"/>
              </a:rPr>
              <a:t>로 데이터프레임을 만든다</a:t>
            </a:r>
            <a:r>
              <a:rPr lang="en-US" altLang="ko-KR" sz="1000" b="1" dirty="0">
                <a:cs typeface="Times New Roman" panose="02020603050405020304" pitchFamily="18" charset="0"/>
              </a:rPr>
              <a:t>.</a:t>
            </a:r>
            <a:r>
              <a:rPr lang="ko-KR" altLang="en-US" sz="1000" b="1" dirty="0">
                <a:cs typeface="Times New Roman" panose="02020603050405020304" pitchFamily="18" charset="0"/>
              </a:rPr>
              <a:t> 이때</a:t>
            </a:r>
            <a:r>
              <a:rPr lang="en-US" altLang="ko-KR" sz="1000" b="1" dirty="0">
                <a:cs typeface="Times New Roman" panose="02020603050405020304" pitchFamily="18" charset="0"/>
              </a:rPr>
              <a:t>, </a:t>
            </a:r>
            <a:r>
              <a:rPr lang="ko-KR" altLang="en-US" sz="1000" b="1" dirty="0">
                <a:cs typeface="Times New Roman" panose="02020603050405020304" pitchFamily="18" charset="0"/>
              </a:rPr>
              <a:t>각 </a:t>
            </a:r>
            <a:r>
              <a:rPr lang="ko-KR" altLang="ko-KR" sz="1000" b="1" dirty="0">
                <a:cs typeface="Times New Roman" panose="02020603050405020304" pitchFamily="18" charset="0"/>
              </a:rPr>
              <a:t>리스트가 행으로 변환되는 점에 유의한다</a:t>
            </a:r>
            <a:r>
              <a:rPr lang="en-US" altLang="ko-KR" sz="1000" b="1" dirty="0">
                <a:cs typeface="Times New Roman" panose="02020603050405020304" pitchFamily="18" charset="0"/>
              </a:rPr>
              <a:t>. </a:t>
            </a:r>
          </a:p>
          <a:p>
            <a:endParaRPr lang="en-US" altLang="ko-KR" sz="600" b="1" dirty="0">
              <a:cs typeface="Times New Roman" panose="02020603050405020304" pitchFamily="18" charset="0"/>
            </a:endParaRPr>
          </a:p>
          <a:p>
            <a:r>
              <a:rPr lang="ko-KR" altLang="en-US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-</a:t>
            </a:r>
            <a:r>
              <a:rPr lang="ko-KR" altLang="en-US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index</a:t>
            </a: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옵션</a:t>
            </a:r>
            <a:r>
              <a:rPr lang="en-US" altLang="ko-KR" sz="1000" b="1" dirty="0">
                <a:cs typeface="Times New Roman" panose="02020603050405020304" pitchFamily="18" charset="0"/>
              </a:rPr>
              <a:t>:</a:t>
            </a:r>
            <a:r>
              <a:rPr lang="ko-KR" altLang="en-US" sz="1000" b="1" dirty="0"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[</a:t>
            </a:r>
            <a:r>
              <a:rPr lang="en-US" altLang="ko-KR" sz="10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준서</a:t>
            </a:r>
            <a:r>
              <a:rPr lang="en-US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10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예은</a:t>
            </a:r>
            <a:r>
              <a:rPr lang="en-US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]</a:t>
            </a: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배열을 </a:t>
            </a:r>
            <a:r>
              <a:rPr lang="ko-KR" altLang="en-US" sz="1000" b="1" dirty="0">
                <a:cs typeface="Times New Roman" panose="02020603050405020304" pitchFamily="18" charset="0"/>
              </a:rPr>
              <a:t>지정</a:t>
            </a:r>
            <a:endParaRPr lang="en-US" altLang="ko-KR" sz="1000" b="1" dirty="0">
              <a:cs typeface="Times New Roman" panose="02020603050405020304" pitchFamily="18" charset="0"/>
            </a:endParaRPr>
          </a:p>
          <a:p>
            <a:r>
              <a:rPr lang="ko-KR" altLang="en-US" sz="1000" b="1" dirty="0"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- columns</a:t>
            </a: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옵션</a:t>
            </a:r>
            <a:r>
              <a:rPr lang="en-US" altLang="ko-KR" sz="1000" b="1" dirty="0">
                <a:cs typeface="Times New Roman" panose="02020603050405020304" pitchFamily="18" charset="0"/>
              </a:rPr>
              <a:t>:</a:t>
            </a:r>
            <a:r>
              <a:rPr lang="ko-KR" altLang="en-US" sz="1000" b="1" dirty="0"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[</a:t>
            </a:r>
            <a:r>
              <a:rPr lang="en-US" altLang="ko-KR" sz="10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나이</a:t>
            </a:r>
            <a:r>
              <a:rPr lang="en-US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10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성별</a:t>
            </a:r>
            <a:r>
              <a:rPr lang="en-US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10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학교</a:t>
            </a:r>
            <a:r>
              <a:rPr lang="en-US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]</a:t>
            </a: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배열을 </a:t>
            </a:r>
            <a:r>
              <a:rPr lang="ko-KR" altLang="en-US" sz="1000" b="1" dirty="0">
                <a:cs typeface="Times New Roman" panose="02020603050405020304" pitchFamily="18" charset="0"/>
              </a:rPr>
              <a:t>지정</a:t>
            </a:r>
            <a:endParaRPr lang="ko-KR" altLang="ko-KR" sz="1000" b="1" dirty="0">
              <a:latin typeface="+mn-ea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EDFB8EC-D33D-476A-8B5A-BE599F5A8D8E}"/>
              </a:ext>
            </a:extLst>
          </p:cNvPr>
          <p:cNvSpPr/>
          <p:nvPr/>
        </p:nvSpPr>
        <p:spPr>
          <a:xfrm>
            <a:off x="268046" y="893246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81804072"/>
      </p:ext>
    </p:extLst>
  </p:cSld>
  <p:clrMapOvr>
    <a:masterClrMapping/>
  </p:clrMapOvr>
  <p:transition spd="slow">
    <p:wip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563D003-4CE4-4B22-8E79-64D63DF457BC}"/>
              </a:ext>
            </a:extLst>
          </p:cNvPr>
          <p:cNvGrpSpPr/>
          <p:nvPr/>
        </p:nvGrpSpPr>
        <p:grpSpPr>
          <a:xfrm>
            <a:off x="539552" y="836712"/>
            <a:ext cx="7128792" cy="4843586"/>
            <a:chOff x="323528" y="385614"/>
            <a:chExt cx="4032000" cy="292752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08129A1-4667-4F3F-BD99-5A26FDBCC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3226" b="8906"/>
            <a:stretch/>
          </p:blipFill>
          <p:spPr>
            <a:xfrm>
              <a:off x="323528" y="385614"/>
              <a:ext cx="3960000" cy="131519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FA41841-C79E-4D29-81A2-C5943A8AA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228" y="2238976"/>
              <a:ext cx="3960000" cy="70815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6491DA4-1B1E-401D-B711-187A40DA6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8734"/>
            <a:stretch/>
          </p:blipFill>
          <p:spPr>
            <a:xfrm>
              <a:off x="323528" y="2940781"/>
              <a:ext cx="4032000" cy="37235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EBBC76F-A19A-45FC-A3A6-887A91C67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366" y="1705392"/>
              <a:ext cx="3960000" cy="527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771441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054549-1C0C-4E13-80C6-BD2EFA5AF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36"/>
          <a:stretch/>
        </p:blipFill>
        <p:spPr>
          <a:xfrm>
            <a:off x="323528" y="908720"/>
            <a:ext cx="6743542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134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A4FA34F-010C-42FC-B6CB-4072D88304AE}"/>
              </a:ext>
            </a:extLst>
          </p:cNvPr>
          <p:cNvGrpSpPr/>
          <p:nvPr/>
        </p:nvGrpSpPr>
        <p:grpSpPr>
          <a:xfrm>
            <a:off x="293630" y="853410"/>
            <a:ext cx="6438610" cy="5383901"/>
            <a:chOff x="293630" y="853411"/>
            <a:chExt cx="4032000" cy="350157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EF1420A-3A2B-4797-BBA9-358EEAD96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630" y="853411"/>
              <a:ext cx="3960000" cy="89948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4E44BFE-AF9D-41D3-AD81-19BEEF04F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072" b="1"/>
            <a:stretch/>
          </p:blipFill>
          <p:spPr>
            <a:xfrm>
              <a:off x="293630" y="1752897"/>
              <a:ext cx="4032000" cy="1349611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AF08D5E-8B79-474E-9BD2-6C9930321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4437"/>
            <a:stretch/>
          </p:blipFill>
          <p:spPr>
            <a:xfrm>
              <a:off x="348904" y="3005376"/>
              <a:ext cx="3960000" cy="13496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59256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AF08D5E-8B79-474E-9BD2-6C9930321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50"/>
          <a:stretch/>
        </p:blipFill>
        <p:spPr>
          <a:xfrm>
            <a:off x="467544" y="980728"/>
            <a:ext cx="6624736" cy="432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566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2451A87-5A0A-4B75-B36C-C6ADD2ADA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76200"/>
            <a:ext cx="894397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342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879B28-920A-4D71-8E43-CFD658041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6943"/>
            <a:ext cx="9144000" cy="464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257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2F24252-B142-4A6F-8D5C-A581946CC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383"/>
            <a:ext cx="9144000" cy="50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296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10939D-BCB2-42FF-9501-DEAE3FEAA8BC}"/>
              </a:ext>
            </a:extLst>
          </p:cNvPr>
          <p:cNvSpPr txBox="1"/>
          <p:nvPr/>
        </p:nvSpPr>
        <p:spPr>
          <a:xfrm>
            <a:off x="251520" y="755412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피벗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CBCF1B-582A-4734-92EA-5F2849845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7667944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59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981F0B-83D1-4D73-A5B7-3AC71440C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8720"/>
            <a:ext cx="6408712" cy="54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0033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FBA676F-334A-4910-973A-857840521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08720"/>
            <a:ext cx="6984776" cy="337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47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B6A9C82-D8E1-4E72-86A5-D73792EAC564}"/>
              </a:ext>
            </a:extLst>
          </p:cNvPr>
          <p:cNvGrpSpPr/>
          <p:nvPr/>
        </p:nvGrpSpPr>
        <p:grpSpPr>
          <a:xfrm>
            <a:off x="120222" y="836712"/>
            <a:ext cx="8340210" cy="5400600"/>
            <a:chOff x="120222" y="836712"/>
            <a:chExt cx="4163764" cy="367269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7EA99F8-9B00-4FE6-892E-074FA18D5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222" y="3852955"/>
              <a:ext cx="4124731" cy="65645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0075D9C-A61B-4E0B-A48A-0261E2275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844" y="836712"/>
              <a:ext cx="4141142" cy="3025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3714111"/>
      </p:ext>
    </p:extLst>
  </p:cSld>
  <p:clrMapOvr>
    <a:masterClrMapping/>
  </p:clrMapOvr>
  <p:transition spd="slow">
    <p:wip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81A20A6-C364-4FD8-9186-B7DE750E2CC5}"/>
              </a:ext>
            </a:extLst>
          </p:cNvPr>
          <p:cNvGrpSpPr/>
          <p:nvPr/>
        </p:nvGrpSpPr>
        <p:grpSpPr>
          <a:xfrm>
            <a:off x="395536" y="836712"/>
            <a:ext cx="5876927" cy="5400600"/>
            <a:chOff x="639289" y="1052736"/>
            <a:chExt cx="4638232" cy="475252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E177429-2FFA-469F-975E-389BE82F0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289" y="1052736"/>
              <a:ext cx="4580784" cy="3385232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B648E06-CA41-4BF4-A651-ABD98B68D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8807"/>
            <a:stretch/>
          </p:blipFill>
          <p:spPr>
            <a:xfrm>
              <a:off x="669187" y="4509120"/>
              <a:ext cx="4608334" cy="1296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769855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38B638D-9DE0-421E-B6E7-D729B7A73ADA}"/>
              </a:ext>
            </a:extLst>
          </p:cNvPr>
          <p:cNvGrpSpPr/>
          <p:nvPr/>
        </p:nvGrpSpPr>
        <p:grpSpPr>
          <a:xfrm>
            <a:off x="323528" y="908720"/>
            <a:ext cx="6624736" cy="5544616"/>
            <a:chOff x="526305" y="2276872"/>
            <a:chExt cx="3960000" cy="414488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F3D12F1-7C94-4557-9C71-5C6138FD2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1193"/>
            <a:stretch/>
          </p:blipFill>
          <p:spPr>
            <a:xfrm>
              <a:off x="526305" y="2276872"/>
              <a:ext cx="3960000" cy="1590048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B248112-12AE-418A-B4B4-2D90608B9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305" y="3934717"/>
              <a:ext cx="3960000" cy="2487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6678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1E4BEC9-652E-4D41-A363-C9BE1A229F0C}"/>
              </a:ext>
            </a:extLst>
          </p:cNvPr>
          <p:cNvGrpSpPr/>
          <p:nvPr/>
        </p:nvGrpSpPr>
        <p:grpSpPr>
          <a:xfrm>
            <a:off x="323528" y="836712"/>
            <a:ext cx="6705197" cy="5184576"/>
            <a:chOff x="1107163" y="980728"/>
            <a:chExt cx="3968453" cy="371778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745EDE2-FCDC-4C85-81A0-E75B42AF5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5616" y="980728"/>
              <a:ext cx="3960000" cy="287846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438A974-E81A-4EF1-B612-74B234DE1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7163" y="3859192"/>
              <a:ext cx="3960000" cy="839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81647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2895B67-461D-46E2-97EE-3211958E3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60648"/>
            <a:ext cx="80772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571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D888C7A-44DB-49AA-ACCF-DFDD83F31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654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D340264-4B83-43CF-B806-3E1E42DD1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72"/>
            <a:ext cx="6484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562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2723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3.9 </a:t>
            </a:r>
            <a:r>
              <a:rPr lang="ko-KR" altLang="en-US" sz="2800" b="1" dirty="0">
                <a:solidFill>
                  <a:schemeClr val="bg1"/>
                </a:solidFill>
              </a:rPr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2298370103"/>
      </p:ext>
    </p:extLst>
  </p:cSld>
  <p:clrMapOvr>
    <a:masterClrMapping/>
  </p:clrMapOvr>
  <p:transition spd="slow">
    <p:wip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6BE029-4575-41C4-B063-552A9B97B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88" y="0"/>
            <a:ext cx="8605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0603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C9B7013-6E43-437D-B455-D8B6C962A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750"/>
          <a:stretch/>
        </p:blipFill>
        <p:spPr>
          <a:xfrm>
            <a:off x="0" y="1196752"/>
            <a:ext cx="8716537" cy="37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7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0F3DC-8B54-451E-A370-342A0B18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범주박스 위치 조정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65E345-ECF2-4D17-800A-ACA55FDF7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775421"/>
            <a:ext cx="4730182" cy="546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6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0AEF3F-23AB-4E54-BC89-901AF258B545}"/>
              </a:ext>
            </a:extLst>
          </p:cNvPr>
          <p:cNvSpPr/>
          <p:nvPr/>
        </p:nvSpPr>
        <p:spPr>
          <a:xfrm>
            <a:off x="110741" y="991761"/>
            <a:ext cx="21948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속성을 지정하여 변경하기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78C47DF-653F-4414-9AA3-B8E2D4C17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916832"/>
            <a:ext cx="6845491" cy="122413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64487CB-4ADB-4FBC-AD09-A91C3EC65D32}"/>
              </a:ext>
            </a:extLst>
          </p:cNvPr>
          <p:cNvSpPr txBox="1"/>
          <p:nvPr/>
        </p:nvSpPr>
        <p:spPr>
          <a:xfrm>
            <a:off x="212982" y="1268760"/>
            <a:ext cx="8535481" cy="4154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ko-KR" sz="1000" b="1" dirty="0">
                <a:cs typeface="Times New Roman" panose="02020603050405020304" pitchFamily="18" charset="0"/>
              </a:rPr>
              <a:t>데이터프레임 </a:t>
            </a:r>
            <a:r>
              <a:rPr lang="en-US" altLang="ko-KR" sz="11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df</a:t>
            </a:r>
            <a:r>
              <a:rPr lang="ko-KR" altLang="ko-KR" sz="1000" b="1" dirty="0">
                <a:cs typeface="Times New Roman" panose="02020603050405020304" pitchFamily="18" charset="0"/>
              </a:rPr>
              <a:t>의 행 인덱스 배열을 나타내는 </a:t>
            </a:r>
            <a:r>
              <a:rPr lang="en-US" altLang="ko-KR" sz="1100" b="1" dirty="0" err="1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df.index</a:t>
            </a:r>
            <a:r>
              <a:rPr lang="ko-KR" altLang="ko-KR" sz="1000" b="1" dirty="0">
                <a:cs typeface="Times New Roman" panose="02020603050405020304" pitchFamily="18" charset="0"/>
              </a:rPr>
              <a:t>와 열 이름 배열을 나타내는 </a:t>
            </a:r>
            <a:r>
              <a:rPr lang="en-US" altLang="ko-KR" sz="1100" b="1" dirty="0" err="1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df.columns</a:t>
            </a:r>
            <a:r>
              <a:rPr lang="ko-KR" altLang="ko-KR" sz="1000" b="1" dirty="0">
                <a:cs typeface="Times New Roman" panose="02020603050405020304" pitchFamily="18" charset="0"/>
              </a:rPr>
              <a:t>에 새로운 배열을 할당하는 방식으로</a:t>
            </a:r>
            <a:r>
              <a:rPr lang="en-US" altLang="ko-KR" sz="1000" b="1" dirty="0">
                <a:cs typeface="Times New Roman" panose="02020603050405020304" pitchFamily="18" charset="0"/>
              </a:rPr>
              <a:t>, </a:t>
            </a:r>
            <a:r>
              <a:rPr lang="ko-KR" altLang="ko-KR" sz="1000" b="1" dirty="0">
                <a:cs typeface="Times New Roman" panose="02020603050405020304" pitchFamily="18" charset="0"/>
              </a:rPr>
              <a:t>행 인덱스와 열 이름을 변경할 수 있다</a:t>
            </a:r>
            <a:r>
              <a:rPr lang="en-US" altLang="ko-KR" sz="1000" b="1" dirty="0">
                <a:cs typeface="Times New Roman" panose="02020603050405020304" pitchFamily="18" charset="0"/>
              </a:rPr>
              <a:t>.</a:t>
            </a:r>
            <a:endParaRPr lang="ko-KR" altLang="ko-KR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1179415"/>
      </p:ext>
    </p:extLst>
  </p:cSld>
  <p:clrMapOvr>
    <a:masterClrMapping/>
  </p:clrMapOvr>
  <p:transition spd="slow">
    <p:wip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0F3DC-8B54-451E-A370-342A0B18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범주박스 위치 조정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C5E752-F17A-4B36-9EA3-23D3844DB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70675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0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7FBEBFB6-59B3-4D69-8A6C-B5A6EAB628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95536" y="908720"/>
            <a:ext cx="590465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bbox_to_anchor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Noto Sans Light"/>
              </a:rPr>
              <a:t>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Noto Sans Light"/>
              </a:rPr>
              <a:t>바운딩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Noto Sans Light"/>
              </a:rPr>
              <a:t> 박스 밖에서 위치 다루기</a:t>
            </a:r>
            <a:endParaRPr kumimoji="0" lang="ko-KR" altLang="ko-K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836620-6E8D-4226-803A-7982E8260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619"/>
            <a:ext cx="9144000" cy="591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1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E12F16-4614-4FDB-BF26-C8974A415C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908720"/>
            <a:ext cx="590465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latinLnBrk="0"/>
            <a:r>
              <a:rPr lang="en-US" altLang="ko-KR" sz="1600" dirty="0">
                <a:solidFill>
                  <a:srgbClr val="000000"/>
                </a:solidFill>
                <a:ea typeface="Noto Sans Light"/>
              </a:rPr>
              <a:t>loc, </a:t>
            </a:r>
            <a:r>
              <a:rPr lang="ko-KR" altLang="en-US" sz="1600" dirty="0" err="1">
                <a:solidFill>
                  <a:srgbClr val="000000"/>
                </a:solidFill>
                <a:ea typeface="Noto Sans Light"/>
              </a:rPr>
              <a:t>바운딩</a:t>
            </a:r>
            <a:r>
              <a:rPr lang="ko-KR" altLang="en-US" sz="1600" dirty="0">
                <a:solidFill>
                  <a:srgbClr val="000000"/>
                </a:solidFill>
                <a:ea typeface="Noto Sans Light"/>
              </a:rPr>
              <a:t> 박스 안에서 위치 다루기</a:t>
            </a:r>
            <a:r>
              <a:rPr lang="en-US" altLang="ko-KR" sz="1600" dirty="0">
                <a:solidFill>
                  <a:srgbClr val="000000"/>
                </a:solidFill>
                <a:ea typeface="Noto Sans Light"/>
              </a:rPr>
              <a:t> </a:t>
            </a:r>
            <a:endParaRPr lang="ko-KR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44B9A2-15E6-4AAB-83AB-570A7E2C0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66850"/>
            <a:ext cx="743902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C21049-BA87-4DF3-BBE0-E39F0BE2B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786"/>
            <a:ext cx="9144000" cy="548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6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0001EC-49AA-426F-82FF-FA7AEE5B6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47" y="826606"/>
            <a:ext cx="76581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7928EBA-9DBC-476C-A5F7-7E7EE68AD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73247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3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BE646AA-1A08-4CA2-92CC-03403D788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015"/>
            <a:ext cx="9144000" cy="513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B3F8AF-BFE3-41B3-BAC7-8D35DFC04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538"/>
            <a:ext cx="9144000" cy="554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36CB22-646E-4761-B274-4B952F28A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4980555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39D5A4-91C0-4109-A8B0-0AD16347B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230"/>
            <a:ext cx="9144000" cy="631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5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55E318-7515-462E-B8D4-AA64A9187E8B}"/>
              </a:ext>
            </a:extLst>
          </p:cNvPr>
          <p:cNvSpPr txBox="1"/>
          <p:nvPr/>
        </p:nvSpPr>
        <p:spPr>
          <a:xfrm>
            <a:off x="378104" y="1218848"/>
            <a:ext cx="4265904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인덱스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열 이름 설정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6B3E3B2-1D4D-45DF-85A2-9EB6A9CEB5A0}"/>
              </a:ext>
            </a:extLst>
          </p:cNvPr>
          <p:cNvGrpSpPr/>
          <p:nvPr/>
        </p:nvGrpSpPr>
        <p:grpSpPr>
          <a:xfrm>
            <a:off x="426702" y="1484784"/>
            <a:ext cx="7601682" cy="4617804"/>
            <a:chOff x="4686252" y="3132628"/>
            <a:chExt cx="4013743" cy="32487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F0A31B3-E6AB-4A2D-96A8-0E6FEC94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7258" y="3132628"/>
              <a:ext cx="4012737" cy="101540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889F9FA-E3DE-4259-BF03-036FEBC71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73"/>
            <a:stretch/>
          </p:blipFill>
          <p:spPr>
            <a:xfrm>
              <a:off x="4686252" y="4004014"/>
              <a:ext cx="4007393" cy="2377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619339"/>
      </p:ext>
    </p:extLst>
  </p:cSld>
  <p:clrMapOvr>
    <a:masterClrMapping/>
  </p:clrMapOvr>
  <p:transition spd="slow">
    <p:wip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3D5A8EC1-BC6E-431B-8C15-53D9AEDE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boxplot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0A2C6C-70E2-415B-B4DA-CF5717BD35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 defTabSz="844174"/>
            <a:fld id="{F0E14851-CEB1-43BE-BCB5-B8E4302714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844174"/>
              <a:t>140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820194-7114-4D18-8938-EE92F9F61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27" y="1822884"/>
            <a:ext cx="4886325" cy="4352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E05817-FC43-4222-8D0C-F39AC03EF00B}"/>
              </a:ext>
            </a:extLst>
          </p:cNvPr>
          <p:cNvSpPr txBox="1"/>
          <p:nvPr/>
        </p:nvSpPr>
        <p:spPr>
          <a:xfrm>
            <a:off x="5029200" y="5008419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25%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C0AF80-58A8-4CE7-9BB1-DFD901393455}"/>
              </a:ext>
            </a:extLst>
          </p:cNvPr>
          <p:cNvSpPr txBox="1"/>
          <p:nvPr/>
        </p:nvSpPr>
        <p:spPr>
          <a:xfrm>
            <a:off x="5029200" y="402569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50%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D2EF1-86F1-4334-B365-1FF734FD7DDA}"/>
              </a:ext>
            </a:extLst>
          </p:cNvPr>
          <p:cNvSpPr txBox="1"/>
          <p:nvPr/>
        </p:nvSpPr>
        <p:spPr>
          <a:xfrm>
            <a:off x="5029200" y="3408512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75%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4C0836-41F8-42FB-9DB9-ACB5606068A3}"/>
              </a:ext>
            </a:extLst>
          </p:cNvPr>
          <p:cNvSpPr txBox="1"/>
          <p:nvPr/>
        </p:nvSpPr>
        <p:spPr>
          <a:xfrm>
            <a:off x="3482252" y="2340082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IQR=Q3-Q1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20CA0-BC0D-45C5-8259-3B5777817E85}"/>
              </a:ext>
            </a:extLst>
          </p:cNvPr>
          <p:cNvSpPr txBox="1"/>
          <p:nvPr/>
        </p:nvSpPr>
        <p:spPr>
          <a:xfrm>
            <a:off x="3401250" y="1873943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이상치 최대 한계점  </a:t>
            </a:r>
            <a:r>
              <a:rPr lang="en-US" altLang="ko-KR" dirty="0"/>
              <a:t>Q3+(1.5*IQR)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495CE99-8F95-48B6-9CF4-3B717AF91AE4}"/>
              </a:ext>
            </a:extLst>
          </p:cNvPr>
          <p:cNvSpPr/>
          <p:nvPr/>
        </p:nvSpPr>
        <p:spPr>
          <a:xfrm>
            <a:off x="2275610" y="1690623"/>
            <a:ext cx="83127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6688CD-CB1A-43D1-B65B-7982A6BDC72B}"/>
              </a:ext>
            </a:extLst>
          </p:cNvPr>
          <p:cNvSpPr txBox="1"/>
          <p:nvPr/>
        </p:nvSpPr>
        <p:spPr>
          <a:xfrm>
            <a:off x="3310890" y="5854881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이상치 최소 한계점  </a:t>
            </a:r>
            <a:r>
              <a:rPr lang="en-US" altLang="ko-KR" dirty="0"/>
              <a:t>Q1-(1.5*IQR)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F509A63-111B-4278-A506-67EE06763177}"/>
              </a:ext>
            </a:extLst>
          </p:cNvPr>
          <p:cNvSpPr/>
          <p:nvPr/>
        </p:nvSpPr>
        <p:spPr>
          <a:xfrm>
            <a:off x="2303318" y="6176031"/>
            <a:ext cx="83127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52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2FDA52A-1121-4723-81AF-344C690F0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08720"/>
            <a:ext cx="7851929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0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D7C182A-E511-4F8F-A465-E6BFAFD62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3" y="1052736"/>
            <a:ext cx="9227130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9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3799BF-B43A-4E0C-8AFB-F8B62C9A6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143000"/>
            <a:ext cx="7848600" cy="4572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AE435F4-83A0-4EF3-8FC6-5BE779696E1E}"/>
              </a:ext>
            </a:extLst>
          </p:cNvPr>
          <p:cNvCxnSpPr/>
          <p:nvPr/>
        </p:nvCxnSpPr>
        <p:spPr>
          <a:xfrm>
            <a:off x="3203848" y="1916832"/>
            <a:ext cx="4032448" cy="0"/>
          </a:xfrm>
          <a:prstGeom prst="line">
            <a:avLst/>
          </a:prstGeom>
          <a:ln w="3810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C387B60-9FFC-4FAC-9CFE-CE022872A19E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275856" y="3212976"/>
            <a:ext cx="4570882" cy="39264"/>
          </a:xfrm>
          <a:prstGeom prst="line">
            <a:avLst/>
          </a:prstGeom>
          <a:ln w="3810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A15178C-226E-4F83-B679-DF0346C4FA7D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275856" y="3645024"/>
            <a:ext cx="4498874" cy="12205"/>
          </a:xfrm>
          <a:prstGeom prst="line">
            <a:avLst/>
          </a:prstGeom>
          <a:ln w="3810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7FF3CEE-03F9-49DE-8C96-6967C7F045ED}"/>
              </a:ext>
            </a:extLst>
          </p:cNvPr>
          <p:cNvCxnSpPr>
            <a:cxnSpLocks/>
          </p:cNvCxnSpPr>
          <p:nvPr/>
        </p:nvCxnSpPr>
        <p:spPr>
          <a:xfrm>
            <a:off x="3347864" y="4581128"/>
            <a:ext cx="4426866" cy="0"/>
          </a:xfrm>
          <a:prstGeom prst="line">
            <a:avLst/>
          </a:prstGeom>
          <a:ln w="3810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3A4E2B-FB47-4209-8089-890A9926E7D4}"/>
              </a:ext>
            </a:extLst>
          </p:cNvPr>
          <p:cNvSpPr txBox="1"/>
          <p:nvPr/>
        </p:nvSpPr>
        <p:spPr>
          <a:xfrm>
            <a:off x="1763688" y="3464076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25%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4A193C-83D3-4D90-8A63-33AA8B951D7D}"/>
              </a:ext>
            </a:extLst>
          </p:cNvPr>
          <p:cNvSpPr txBox="1"/>
          <p:nvPr/>
        </p:nvSpPr>
        <p:spPr>
          <a:xfrm>
            <a:off x="1835696" y="3059087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50%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E2E3F5-0519-4B57-B3F3-308E6F50589F}"/>
              </a:ext>
            </a:extLst>
          </p:cNvPr>
          <p:cNvSpPr txBox="1"/>
          <p:nvPr/>
        </p:nvSpPr>
        <p:spPr>
          <a:xfrm>
            <a:off x="1835695" y="2702704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75%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2B9AE6-E16D-4D8B-BA55-4CA4EB580D29}"/>
              </a:ext>
            </a:extLst>
          </p:cNvPr>
          <p:cNvSpPr txBox="1"/>
          <p:nvPr/>
        </p:nvSpPr>
        <p:spPr>
          <a:xfrm>
            <a:off x="1844101" y="1730359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이상치</a:t>
            </a:r>
            <a:r>
              <a:rPr lang="en-US" altLang="ko-KR" sz="1400" b="1" dirty="0">
                <a:solidFill>
                  <a:srgbClr val="C00000"/>
                </a:solidFill>
              </a:rPr>
              <a:t/>
            </a:r>
            <a:br>
              <a:rPr lang="en-US" altLang="ko-KR" sz="1400" b="1" dirty="0">
                <a:solidFill>
                  <a:srgbClr val="C00000"/>
                </a:solidFill>
              </a:rPr>
            </a:br>
            <a:r>
              <a:rPr lang="ko-KR" altLang="en-US" sz="1400" b="1" dirty="0">
                <a:solidFill>
                  <a:srgbClr val="C00000"/>
                </a:solidFill>
              </a:rPr>
              <a:t>최대 한계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05F70B-06F7-43DC-852D-854CD1FAF6EF}"/>
              </a:ext>
            </a:extLst>
          </p:cNvPr>
          <p:cNvSpPr txBox="1"/>
          <p:nvPr/>
        </p:nvSpPr>
        <p:spPr>
          <a:xfrm>
            <a:off x="1691680" y="4481816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이상치</a:t>
            </a:r>
            <a:r>
              <a:rPr lang="en-US" altLang="ko-KR" sz="1400" b="1" dirty="0">
                <a:solidFill>
                  <a:srgbClr val="C00000"/>
                </a:solidFill>
              </a:rPr>
              <a:t/>
            </a:r>
            <a:br>
              <a:rPr lang="en-US" altLang="ko-KR" sz="1400" b="1" dirty="0">
                <a:solidFill>
                  <a:srgbClr val="C00000"/>
                </a:solidFill>
              </a:rPr>
            </a:br>
            <a:r>
              <a:rPr lang="ko-KR" altLang="en-US" sz="1400" b="1" dirty="0">
                <a:solidFill>
                  <a:srgbClr val="C00000"/>
                </a:solidFill>
              </a:rPr>
              <a:t>최소 한계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39FE7D-81A0-4372-A149-9B3D2A04A7C5}"/>
              </a:ext>
            </a:extLst>
          </p:cNvPr>
          <p:cNvSpPr txBox="1"/>
          <p:nvPr/>
        </p:nvSpPr>
        <p:spPr>
          <a:xfrm>
            <a:off x="7774730" y="3503340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25%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F7E2AD-5323-48A1-AF00-160ABFC73B5D}"/>
              </a:ext>
            </a:extLst>
          </p:cNvPr>
          <p:cNvSpPr txBox="1"/>
          <p:nvPr/>
        </p:nvSpPr>
        <p:spPr>
          <a:xfrm>
            <a:off x="7846738" y="3098351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50%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7A27F7-38BF-4C76-BCF5-E0DF5FF07DDC}"/>
              </a:ext>
            </a:extLst>
          </p:cNvPr>
          <p:cNvSpPr txBox="1"/>
          <p:nvPr/>
        </p:nvSpPr>
        <p:spPr>
          <a:xfrm>
            <a:off x="7846737" y="2741968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75%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BC16C7-2840-4557-9791-C60AF9D3EEDA}"/>
              </a:ext>
            </a:extLst>
          </p:cNvPr>
          <p:cNvSpPr txBox="1"/>
          <p:nvPr/>
        </p:nvSpPr>
        <p:spPr>
          <a:xfrm>
            <a:off x="7855143" y="1769623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이상치</a:t>
            </a:r>
            <a:r>
              <a:rPr lang="en-US" altLang="ko-KR" sz="1400" b="1" dirty="0">
                <a:solidFill>
                  <a:srgbClr val="C00000"/>
                </a:solidFill>
              </a:rPr>
              <a:t/>
            </a:r>
            <a:br>
              <a:rPr lang="en-US" altLang="ko-KR" sz="1400" b="1" dirty="0">
                <a:solidFill>
                  <a:srgbClr val="C00000"/>
                </a:solidFill>
              </a:rPr>
            </a:br>
            <a:r>
              <a:rPr lang="ko-KR" altLang="en-US" sz="1400" b="1" dirty="0">
                <a:solidFill>
                  <a:srgbClr val="C00000"/>
                </a:solidFill>
              </a:rPr>
              <a:t>최대 한계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163B0A-49AA-4CDA-AAB0-160827EA59B7}"/>
              </a:ext>
            </a:extLst>
          </p:cNvPr>
          <p:cNvSpPr txBox="1"/>
          <p:nvPr/>
        </p:nvSpPr>
        <p:spPr>
          <a:xfrm>
            <a:off x="7702722" y="4521080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이상치</a:t>
            </a:r>
            <a:r>
              <a:rPr lang="en-US" altLang="ko-KR" sz="1400" b="1" dirty="0">
                <a:solidFill>
                  <a:srgbClr val="C00000"/>
                </a:solidFill>
              </a:rPr>
              <a:t/>
            </a:r>
            <a:br>
              <a:rPr lang="en-US" altLang="ko-KR" sz="1400" b="1" dirty="0">
                <a:solidFill>
                  <a:srgbClr val="C00000"/>
                </a:solidFill>
              </a:rPr>
            </a:br>
            <a:r>
              <a:rPr lang="ko-KR" altLang="en-US" sz="1400" b="1" dirty="0">
                <a:solidFill>
                  <a:srgbClr val="C00000"/>
                </a:solidFill>
              </a:rPr>
              <a:t>최소 한계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AE24512-4EA1-4912-9277-2B81F201C84E}"/>
              </a:ext>
            </a:extLst>
          </p:cNvPr>
          <p:cNvCxnSpPr>
            <a:cxnSpLocks/>
          </p:cNvCxnSpPr>
          <p:nvPr/>
        </p:nvCxnSpPr>
        <p:spPr>
          <a:xfrm>
            <a:off x="3383280" y="2907947"/>
            <a:ext cx="4570882" cy="39264"/>
          </a:xfrm>
          <a:prstGeom prst="line">
            <a:avLst/>
          </a:prstGeom>
          <a:ln w="3810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06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3924CF2-7043-408E-99E7-BD16DD122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24744"/>
            <a:ext cx="70580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C9B7013-6E43-437D-B455-D8B6C962A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72" t="53549" r="38868" b="651"/>
          <a:stretch/>
        </p:blipFill>
        <p:spPr>
          <a:xfrm>
            <a:off x="251520" y="836711"/>
            <a:ext cx="7776864" cy="450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DEB9BE4-7DD0-466B-BF07-22BEB9B6E63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31640" y="5013176"/>
            <a:ext cx="4104456" cy="898525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>
                <a:solidFill>
                  <a:schemeClr val="bg1"/>
                </a:solidFill>
              </a:rPr>
              <a:t>04. </a:t>
            </a:r>
            <a:r>
              <a:rPr lang="ko-KR" altLang="en-US" sz="2800" dirty="0">
                <a:solidFill>
                  <a:schemeClr val="bg1"/>
                </a:solidFill>
              </a:rPr>
              <a:t>비정형 데이터 분석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6381750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2325"/>
            <a:fld id="{81D60167-4931-47E6-BA6A-407CBD079E47}" type="slidenum">
              <a:rPr dirty="0"/>
              <a:pPr marL="102325"/>
              <a:t>146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1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637717" cy="2199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</a:t>
            </a:r>
            <a:r>
              <a:rPr sz="1429" spc="4" dirty="0">
                <a:latin typeface="맑은 고딕"/>
                <a:cs typeface="맑은 고딕"/>
              </a:rPr>
              <a:t>I</a:t>
            </a:r>
            <a:r>
              <a:rPr sz="1429" dirty="0">
                <a:latin typeface="맑은 고딕"/>
                <a:cs typeface="맑은 고딕"/>
              </a:rPr>
              <a:t>를</a:t>
            </a:r>
            <a:r>
              <a:rPr sz="1429" spc="-12" dirty="0">
                <a:latin typeface="맑은 고딕"/>
                <a:cs typeface="맑은 고딕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사용하</a:t>
            </a:r>
            <a:r>
              <a:rPr sz="1429" dirty="0">
                <a:latin typeface="맑은 고딕"/>
                <a:cs typeface="맑은 고딕"/>
              </a:rPr>
              <a:t>여</a:t>
            </a:r>
            <a:r>
              <a:rPr sz="1429" spc="12" dirty="0">
                <a:latin typeface="맑은 고딕"/>
                <a:cs typeface="맑은 고딕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서버</a:t>
            </a:r>
            <a:r>
              <a:rPr sz="1429" dirty="0">
                <a:latin typeface="맑은 고딕"/>
                <a:cs typeface="맑은 고딕"/>
              </a:rPr>
              <a:t>에 </a:t>
            </a:r>
            <a:r>
              <a:rPr sz="1429" spc="-4" dirty="0">
                <a:latin typeface="맑은 고딕"/>
                <a:cs typeface="맑은 고딕"/>
              </a:rPr>
              <a:t>정보</a:t>
            </a:r>
            <a:r>
              <a:rPr sz="1429" dirty="0">
                <a:latin typeface="맑은 고딕"/>
                <a:cs typeface="맑은 고딕"/>
              </a:rPr>
              <a:t>를 </a:t>
            </a:r>
            <a:r>
              <a:rPr sz="1429" spc="-4" dirty="0">
                <a:latin typeface="맑은 고딕"/>
                <a:cs typeface="맑은 고딕"/>
              </a:rPr>
              <a:t>요청하</a:t>
            </a:r>
            <a:r>
              <a:rPr sz="1429" dirty="0">
                <a:latin typeface="맑은 고딕"/>
                <a:cs typeface="맑은 고딕"/>
              </a:rPr>
              <a:t>고 </a:t>
            </a:r>
            <a:r>
              <a:rPr sz="1429" spc="-4" dirty="0">
                <a:latin typeface="맑은 고딕"/>
                <a:cs typeface="맑은 고딕"/>
              </a:rPr>
              <a:t>응</a:t>
            </a:r>
            <a:r>
              <a:rPr sz="1429" dirty="0">
                <a:latin typeface="맑은 고딕"/>
                <a:cs typeface="맑은 고딕"/>
              </a:rPr>
              <a:t>답 </a:t>
            </a:r>
            <a:r>
              <a:rPr sz="1429" spc="-4" dirty="0">
                <a:latin typeface="맑은 고딕"/>
                <a:cs typeface="맑은 고딕"/>
              </a:rPr>
              <a:t>받으려</a:t>
            </a:r>
            <a:r>
              <a:rPr sz="1429" dirty="0">
                <a:latin typeface="맑은 고딕"/>
                <a:cs typeface="맑은 고딕"/>
              </a:rPr>
              <a:t>고 함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9197" y="1088080"/>
            <a:ext cx="1499636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588" b="1" dirty="0">
                <a:solidFill>
                  <a:srgbClr val="224F77"/>
                </a:solidFill>
                <a:latin typeface="맑은 고딕"/>
                <a:cs typeface="맑은 고딕"/>
              </a:rPr>
              <a:t>네이버</a:t>
            </a:r>
            <a:r>
              <a:rPr sz="1588" b="1" spc="-16" dirty="0">
                <a:solidFill>
                  <a:srgbClr val="224F77"/>
                </a:solidFill>
                <a:latin typeface="맑은 고딕"/>
                <a:cs typeface="맑은 고딕"/>
              </a:rPr>
              <a:t> </a:t>
            </a:r>
            <a:r>
              <a:rPr sz="1588" b="1" dirty="0">
                <a:solidFill>
                  <a:srgbClr val="224F77"/>
                </a:solidFill>
                <a:latin typeface="맑은 고딕"/>
                <a:cs typeface="맑은 고딕"/>
              </a:rPr>
              <a:t>오픈</a:t>
            </a:r>
            <a:r>
              <a:rPr sz="1588" b="1" spc="-8" dirty="0">
                <a:solidFill>
                  <a:srgbClr val="224F77"/>
                </a:solidFill>
                <a:latin typeface="맑은 고딕"/>
                <a:cs typeface="맑은 고딕"/>
              </a:rPr>
              <a:t> </a:t>
            </a:r>
            <a:r>
              <a:rPr sz="1588" b="1" dirty="0">
                <a:solidFill>
                  <a:srgbClr val="224F77"/>
                </a:solidFill>
                <a:latin typeface="맑은 고딕"/>
                <a:cs typeface="맑은 고딕"/>
              </a:rPr>
              <a:t>A</a:t>
            </a:r>
            <a:r>
              <a:rPr sz="1588" b="1" spc="4" dirty="0">
                <a:solidFill>
                  <a:srgbClr val="224F77"/>
                </a:solidFill>
                <a:latin typeface="맑은 고딕"/>
                <a:cs typeface="맑은 고딕"/>
              </a:rPr>
              <a:t>P</a:t>
            </a:r>
            <a:r>
              <a:rPr sz="1588" b="1" dirty="0">
                <a:solidFill>
                  <a:srgbClr val="224F77"/>
                </a:solidFill>
                <a:latin typeface="맑은 고딕"/>
                <a:cs typeface="맑은 고딕"/>
              </a:rPr>
              <a:t>I</a:t>
            </a:r>
            <a:endParaRPr sz="1588" dirty="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3525" y="1960213"/>
            <a:ext cx="6200176" cy="302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 txBox="1"/>
          <p:nvPr/>
        </p:nvSpPr>
        <p:spPr>
          <a:xfrm>
            <a:off x="8656354" y="5637888"/>
            <a:ext cx="267162" cy="170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111" b="1" dirty="0">
                <a:solidFill>
                  <a:srgbClr val="585858"/>
                </a:solidFill>
                <a:latin typeface="맑은 고딕"/>
                <a:cs typeface="맑은 고딕"/>
              </a:rPr>
              <a:t>305</a:t>
            </a:r>
            <a:endParaRPr sz="1111">
              <a:latin typeface="맑은 고딕"/>
              <a:cs typeface="맑은 고딕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6ED72B17-14EF-4590-A1B4-1D98A8F4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2400" b="1" dirty="0">
                <a:latin typeface="맑은 고딕"/>
                <a:cs typeface="맑은 고딕"/>
              </a:rPr>
              <a:t>네이버</a:t>
            </a:r>
            <a:r>
              <a:rPr lang="ko-KR" altLang="en-US" sz="2400" b="1" spc="-16" dirty="0">
                <a:latin typeface="맑은 고딕"/>
                <a:cs typeface="맑은 고딕"/>
              </a:rPr>
              <a:t> </a:t>
            </a:r>
            <a:r>
              <a:rPr lang="ko-KR" altLang="en-US" sz="2400" b="1" dirty="0">
                <a:latin typeface="맑은 고딕"/>
                <a:cs typeface="맑은 고딕"/>
              </a:rPr>
              <a:t>오픈</a:t>
            </a:r>
            <a:r>
              <a:rPr lang="ko-KR" altLang="en-US" sz="2400" b="1" spc="-8" dirty="0">
                <a:latin typeface="맑은 고딕"/>
                <a:cs typeface="맑은 고딕"/>
              </a:rPr>
              <a:t> </a:t>
            </a:r>
            <a:r>
              <a:rPr lang="en-US" altLang="ko-KR" sz="2400" b="1" dirty="0">
                <a:latin typeface="맑은 고딕"/>
                <a:cs typeface="맑은 고딕"/>
              </a:rPr>
              <a:t>A</a:t>
            </a:r>
            <a:r>
              <a:rPr lang="en-US" altLang="ko-KR" sz="2400" b="1" spc="4" dirty="0">
                <a:latin typeface="맑은 고딕"/>
                <a:cs typeface="맑은 고딕"/>
              </a:rPr>
              <a:t>P</a:t>
            </a:r>
            <a:r>
              <a:rPr lang="en-US" altLang="ko-KR" sz="2400" b="1" dirty="0">
                <a:latin typeface="맑은 고딕"/>
                <a:cs typeface="맑은 고딕"/>
              </a:rPr>
              <a:t>I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39D34F-026C-4D9A-8EA8-A061CD9134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 marL="184487"/>
            <a:fld id="{81D60167-4931-47E6-BA6A-407CBD079E47}" type="slidenum">
              <a:rPr lang="en-US" altLang="ko-KR" smtClean="0"/>
              <a:pPr marL="184487"/>
              <a:t>147</a:t>
            </a:fld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731980" cy="727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일반적</a:t>
            </a:r>
            <a:r>
              <a:rPr sz="1429" dirty="0">
                <a:latin typeface="맑은 고딕"/>
                <a:cs typeface="맑은 고딕"/>
              </a:rPr>
              <a:t>인 </a:t>
            </a:r>
            <a:r>
              <a:rPr sz="1429" spc="-4" dirty="0">
                <a:latin typeface="맑은 고딕"/>
                <a:cs typeface="맑은 고딕"/>
              </a:rPr>
              <a:t>요</a:t>
            </a:r>
            <a:r>
              <a:rPr sz="1429" dirty="0">
                <a:latin typeface="맑은 고딕"/>
                <a:cs typeface="맑은 고딕"/>
              </a:rPr>
              <a:t>청 </a:t>
            </a:r>
            <a:r>
              <a:rPr sz="1429" spc="-4" dirty="0">
                <a:latin typeface="맑은 고딕"/>
                <a:cs typeface="맑은 고딕"/>
              </a:rPr>
              <a:t>내</a:t>
            </a:r>
            <a:r>
              <a:rPr sz="1429" dirty="0">
                <a:latin typeface="맑은 고딕"/>
                <a:cs typeface="맑은 고딕"/>
              </a:rPr>
              <a:t>용 </a:t>
            </a:r>
            <a:r>
              <a:rPr sz="1429" spc="-4" dirty="0">
                <a:latin typeface="맑은 고딕"/>
                <a:cs typeface="맑은 고딕"/>
              </a:rPr>
              <a:t>확인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크롬에서 네이버 접속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spc="-8" dirty="0">
                <a:latin typeface="맑은 고딕"/>
                <a:cs typeface="맑은 고딕"/>
              </a:rPr>
              <a:t>F</a:t>
            </a:r>
            <a:r>
              <a:rPr sz="1429" spc="-4" dirty="0">
                <a:latin typeface="맑은 고딕"/>
                <a:cs typeface="맑은 고딕"/>
              </a:rPr>
              <a:t>1</a:t>
            </a:r>
            <a:r>
              <a:rPr sz="1429" spc="-8" dirty="0">
                <a:latin typeface="맑은 고딕"/>
                <a:cs typeface="맑은 고딕"/>
              </a:rPr>
              <a:t>2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spc="-16" dirty="0">
                <a:latin typeface="맑은 고딕"/>
                <a:cs typeface="맑은 고딕"/>
              </a:rPr>
              <a:t>K</a:t>
            </a:r>
            <a:r>
              <a:rPr sz="1429" spc="-12" dirty="0">
                <a:latin typeface="맑은 고딕"/>
                <a:cs typeface="맑은 고딕"/>
              </a:rPr>
              <a:t>e</a:t>
            </a:r>
            <a:r>
              <a:rPr sz="1429" spc="-8" dirty="0">
                <a:latin typeface="맑은 고딕"/>
                <a:cs typeface="맑은 고딕"/>
              </a:rPr>
              <a:t>y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spc="-12" dirty="0">
                <a:latin typeface="맑은 고딕"/>
                <a:cs typeface="맑은 고딕"/>
              </a:rPr>
              <a:t>networ</a:t>
            </a:r>
            <a:r>
              <a:rPr sz="1429" spc="-8" dirty="0">
                <a:latin typeface="맑은 고딕"/>
                <a:cs typeface="맑은 고딕"/>
              </a:rPr>
              <a:t>k </a:t>
            </a:r>
            <a:r>
              <a:rPr sz="1429" dirty="0">
                <a:latin typeface="맑은 고딕"/>
                <a:cs typeface="맑은 고딕"/>
              </a:rPr>
              <a:t>메뉴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선택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‘강남역’</a:t>
            </a:r>
            <a:r>
              <a:rPr sz="1429" spc="-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검색</a:t>
            </a:r>
            <a:endParaRPr sz="1429">
              <a:latin typeface="맑은 고딕"/>
              <a:cs typeface="맑은 고딕"/>
            </a:endParaRPr>
          </a:p>
          <a:p>
            <a:pPr marL="567575">
              <a:spcBef>
                <a:spcPts val="579"/>
              </a:spcBef>
            </a:pPr>
            <a:r>
              <a:rPr sz="953" spc="-8" dirty="0">
                <a:solidFill>
                  <a:srgbClr val="506DA4"/>
                </a:solidFill>
                <a:latin typeface="돋움"/>
                <a:cs typeface="돋움"/>
              </a:rPr>
              <a:t>- </a:t>
            </a:r>
            <a:r>
              <a:rPr sz="953" spc="40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a</a:t>
            </a:r>
            <a:r>
              <a:rPr sz="953" spc="-16" dirty="0">
                <a:latin typeface="맑은 고딕"/>
                <a:cs typeface="맑은 고딕"/>
              </a:rPr>
              <a:t>r</a:t>
            </a:r>
            <a:r>
              <a:rPr sz="953" spc="-4" dirty="0">
                <a:latin typeface="맑은 고딕"/>
                <a:cs typeface="맑은 고딕"/>
              </a:rPr>
              <a:t>ch.</a:t>
            </a:r>
            <a:r>
              <a:rPr sz="953" dirty="0">
                <a:latin typeface="맑은 고딕"/>
                <a:cs typeface="맑은 고딕"/>
              </a:rPr>
              <a:t>na</a:t>
            </a:r>
            <a:r>
              <a:rPr sz="953" spc="-4" dirty="0">
                <a:latin typeface="맑은 고딕"/>
                <a:cs typeface="맑은 고딕"/>
              </a:rPr>
              <a:t>v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95" dirty="0">
                <a:latin typeface="맑은 고딕"/>
                <a:cs typeface="맑은 고딕"/>
              </a:rPr>
              <a:t>r</a:t>
            </a:r>
            <a:r>
              <a:rPr sz="953" spc="-8" dirty="0">
                <a:latin typeface="맑은 고딕"/>
                <a:cs typeface="맑은 고딕"/>
              </a:rPr>
              <a:t>.com</a:t>
            </a:r>
            <a:r>
              <a:rPr sz="953" spc="-16" dirty="0">
                <a:latin typeface="맑은 고딕"/>
                <a:cs typeface="맑은 고딕"/>
              </a:rPr>
              <a:t>/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a</a:t>
            </a:r>
            <a:r>
              <a:rPr sz="953" spc="-20" dirty="0">
                <a:latin typeface="맑은 고딕"/>
                <a:cs typeface="맑은 고딕"/>
              </a:rPr>
              <a:t>r</a:t>
            </a:r>
            <a:r>
              <a:rPr sz="953" spc="-8" dirty="0">
                <a:latin typeface="맑은 고딕"/>
                <a:cs typeface="맑은 고딕"/>
              </a:rPr>
              <a:t>ch.na</a:t>
            </a:r>
            <a:r>
              <a:rPr sz="953" spc="-16" dirty="0">
                <a:latin typeface="맑은 고딕"/>
                <a:cs typeface="맑은 고딕"/>
              </a:rPr>
              <a:t>v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?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spc="-8" dirty="0">
                <a:latin typeface="맑은 고딕"/>
                <a:cs typeface="맑은 고딕"/>
              </a:rPr>
              <a:t>m</a:t>
            </a:r>
            <a:r>
              <a:rPr sz="953" spc="-12" dirty="0">
                <a:latin typeface="맑은 고딕"/>
                <a:cs typeface="맑은 고딕"/>
              </a:rPr>
              <a:t>=</a:t>
            </a:r>
            <a:r>
              <a:rPr sz="953" spc="-20" dirty="0">
                <a:latin typeface="맑은 고딕"/>
                <a:cs typeface="맑은 고딕"/>
              </a:rPr>
              <a:t>t</a:t>
            </a:r>
            <a:r>
              <a:rPr sz="953" spc="-12" dirty="0">
                <a:latin typeface="맑은 고딕"/>
                <a:cs typeface="맑은 고딕"/>
              </a:rPr>
              <a:t>op</a:t>
            </a:r>
            <a:r>
              <a:rPr sz="953" spc="-8" dirty="0">
                <a:latin typeface="맑은 고딕"/>
                <a:cs typeface="맑은 고딕"/>
              </a:rPr>
              <a:t>_ht</a:t>
            </a:r>
            <a:r>
              <a:rPr sz="953" spc="-12" dirty="0">
                <a:latin typeface="맑은 고딕"/>
                <a:cs typeface="맑은 고딕"/>
              </a:rPr>
              <a:t>y</a:t>
            </a:r>
            <a:r>
              <a:rPr sz="953" dirty="0">
                <a:latin typeface="맑은 고딕"/>
                <a:cs typeface="맑은 고딕"/>
              </a:rPr>
              <a:t>&amp;</a:t>
            </a:r>
            <a:r>
              <a:rPr sz="953" spc="12" dirty="0">
                <a:latin typeface="맑은 고딕"/>
                <a:cs typeface="맑은 고딕"/>
              </a:rPr>
              <a:t>f</a:t>
            </a:r>
            <a:r>
              <a:rPr sz="953" spc="-8" dirty="0">
                <a:latin typeface="맑은 고딕"/>
                <a:cs typeface="맑은 고딕"/>
              </a:rPr>
              <a:t>bm=1&amp;i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=ut</a:t>
            </a:r>
            <a:r>
              <a:rPr sz="953" dirty="0">
                <a:latin typeface="맑은 고딕"/>
                <a:cs typeface="맑은 고딕"/>
              </a:rPr>
              <a:t>f</a:t>
            </a:r>
            <a:r>
              <a:rPr sz="953" spc="-8" dirty="0">
                <a:latin typeface="맑은 고딕"/>
                <a:cs typeface="맑은 고딕"/>
              </a:rPr>
              <a:t>8&amp;qu</a:t>
            </a:r>
            <a:r>
              <a:rPr sz="953" spc="-4" dirty="0">
                <a:latin typeface="맑은 고딕"/>
                <a:cs typeface="맑은 고딕"/>
              </a:rPr>
              <a:t>e</a:t>
            </a:r>
            <a:r>
              <a:rPr sz="953" spc="24" dirty="0">
                <a:latin typeface="맑은 고딕"/>
                <a:cs typeface="맑은 고딕"/>
              </a:rPr>
              <a:t>r</a:t>
            </a:r>
            <a:r>
              <a:rPr sz="953" spc="-12" dirty="0">
                <a:latin typeface="맑은 고딕"/>
                <a:cs typeface="맑은 고딕"/>
              </a:rPr>
              <a:t>y</a:t>
            </a:r>
            <a:r>
              <a:rPr sz="953" dirty="0">
                <a:latin typeface="맑은 고딕"/>
                <a:cs typeface="맑은 고딕"/>
              </a:rPr>
              <a:t>=%</a:t>
            </a:r>
            <a:r>
              <a:rPr sz="953" spc="8" dirty="0">
                <a:latin typeface="맑은 고딕"/>
                <a:cs typeface="맑은 고딕"/>
              </a:rPr>
              <a:t>E</a:t>
            </a:r>
            <a:r>
              <a:rPr sz="953" spc="-4" dirty="0">
                <a:latin typeface="맑은 고딕"/>
                <a:cs typeface="맑은 고딕"/>
              </a:rPr>
              <a:t>A</a:t>
            </a:r>
            <a:r>
              <a:rPr sz="953" spc="4" dirty="0">
                <a:latin typeface="맑은 고딕"/>
                <a:cs typeface="맑은 고딕"/>
              </a:rPr>
              <a:t>%</a:t>
            </a:r>
            <a:r>
              <a:rPr sz="953" spc="-4" dirty="0">
                <a:latin typeface="맑은 고딕"/>
                <a:cs typeface="맑은 고딕"/>
              </a:rPr>
              <a:t>B</a:t>
            </a:r>
            <a:r>
              <a:rPr sz="953" dirty="0">
                <a:latin typeface="맑은 고딕"/>
                <a:cs typeface="맑은 고딕"/>
              </a:rPr>
              <a:t>0%95%</a:t>
            </a:r>
            <a:r>
              <a:rPr sz="953" spc="-4" dirty="0">
                <a:latin typeface="맑은 고딕"/>
                <a:cs typeface="맑은 고딕"/>
              </a:rPr>
              <a:t>EB</a:t>
            </a:r>
            <a:r>
              <a:rPr sz="953" dirty="0">
                <a:latin typeface="맑은 고딕"/>
                <a:cs typeface="맑은 고딕"/>
              </a:rPr>
              <a:t>%82%A8%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16" dirty="0">
                <a:latin typeface="맑은 고딕"/>
                <a:cs typeface="맑은 고딕"/>
              </a:rPr>
              <a:t>C</a:t>
            </a:r>
            <a:r>
              <a:rPr sz="953" dirty="0">
                <a:latin typeface="맑은 고딕"/>
                <a:cs typeface="맑은 고딕"/>
              </a:rPr>
              <a:t>%97%AD</a:t>
            </a:r>
            <a:endParaRPr sz="953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148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64174" y="2204590"/>
            <a:ext cx="7281729" cy="36523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5810018" y="2833076"/>
            <a:ext cx="457704" cy="157273"/>
          </a:xfrm>
          <a:custGeom>
            <a:avLst/>
            <a:gdLst/>
            <a:ahLst/>
            <a:cxnLst/>
            <a:rect l="l" t="t" r="r" b="b"/>
            <a:pathLst>
              <a:path w="576579" h="198119">
                <a:moveTo>
                  <a:pt x="0" y="198120"/>
                </a:moveTo>
                <a:lnTo>
                  <a:pt x="576072" y="198120"/>
                </a:lnTo>
                <a:lnTo>
                  <a:pt x="576072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5695089" y="2685483"/>
            <a:ext cx="171891" cy="158785"/>
          </a:xfrm>
          <a:custGeom>
            <a:avLst/>
            <a:gdLst/>
            <a:ahLst/>
            <a:cxnLst/>
            <a:rect l="l" t="t" r="r" b="b"/>
            <a:pathLst>
              <a:path w="216534" h="200025">
                <a:moveTo>
                  <a:pt x="84836" y="0"/>
                </a:moveTo>
                <a:lnTo>
                  <a:pt x="0" y="35940"/>
                </a:lnTo>
                <a:lnTo>
                  <a:pt x="76200" y="77470"/>
                </a:lnTo>
                <a:lnTo>
                  <a:pt x="50292" y="89662"/>
                </a:lnTo>
                <a:lnTo>
                  <a:pt x="122427" y="129286"/>
                </a:lnTo>
                <a:lnTo>
                  <a:pt x="100329" y="137795"/>
                </a:lnTo>
                <a:lnTo>
                  <a:pt x="216408" y="199644"/>
                </a:lnTo>
                <a:lnTo>
                  <a:pt x="147954" y="118999"/>
                </a:lnTo>
                <a:lnTo>
                  <a:pt x="166116" y="110998"/>
                </a:lnTo>
                <a:lnTo>
                  <a:pt x="110744" y="62864"/>
                </a:lnTo>
                <a:lnTo>
                  <a:pt x="128904" y="56134"/>
                </a:lnTo>
                <a:lnTo>
                  <a:pt x="84836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5695089" y="2685483"/>
            <a:ext cx="171891" cy="158785"/>
          </a:xfrm>
          <a:custGeom>
            <a:avLst/>
            <a:gdLst/>
            <a:ahLst/>
            <a:cxnLst/>
            <a:rect l="l" t="t" r="r" b="b"/>
            <a:pathLst>
              <a:path w="216534" h="200025">
                <a:moveTo>
                  <a:pt x="84836" y="0"/>
                </a:moveTo>
                <a:lnTo>
                  <a:pt x="128904" y="56134"/>
                </a:lnTo>
                <a:lnTo>
                  <a:pt x="110744" y="62864"/>
                </a:lnTo>
                <a:lnTo>
                  <a:pt x="166116" y="110998"/>
                </a:lnTo>
                <a:lnTo>
                  <a:pt x="147954" y="118999"/>
                </a:lnTo>
                <a:lnTo>
                  <a:pt x="216408" y="199644"/>
                </a:lnTo>
                <a:lnTo>
                  <a:pt x="100329" y="137795"/>
                </a:lnTo>
                <a:lnTo>
                  <a:pt x="122427" y="129286"/>
                </a:lnTo>
                <a:lnTo>
                  <a:pt x="50292" y="89662"/>
                </a:lnTo>
                <a:lnTo>
                  <a:pt x="76200" y="77470"/>
                </a:lnTo>
                <a:lnTo>
                  <a:pt x="0" y="35940"/>
                </a:lnTo>
                <a:lnTo>
                  <a:pt x="84836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342831" cy="9999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051154" algn="ctr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일반적</a:t>
            </a:r>
            <a:r>
              <a:rPr sz="1429" dirty="0">
                <a:latin typeface="맑은 고딕"/>
                <a:cs typeface="맑은 고딕"/>
              </a:rPr>
              <a:t>인 </a:t>
            </a:r>
            <a:r>
              <a:rPr sz="1429" spc="-4" dirty="0">
                <a:latin typeface="맑은 고딕"/>
                <a:cs typeface="맑은 고딕"/>
              </a:rPr>
              <a:t>요</a:t>
            </a:r>
            <a:r>
              <a:rPr sz="1429" dirty="0">
                <a:latin typeface="맑은 고딕"/>
                <a:cs typeface="맑은 고딕"/>
              </a:rPr>
              <a:t>청 </a:t>
            </a:r>
            <a:r>
              <a:rPr sz="1429" spc="-4" dirty="0">
                <a:latin typeface="맑은 고딕"/>
                <a:cs typeface="맑은 고딕"/>
              </a:rPr>
              <a:t>내</a:t>
            </a:r>
            <a:r>
              <a:rPr sz="1429" dirty="0">
                <a:latin typeface="맑은 고딕"/>
                <a:cs typeface="맑은 고딕"/>
              </a:rPr>
              <a:t>용 </a:t>
            </a:r>
            <a:r>
              <a:rPr sz="1429" spc="-4" dirty="0">
                <a:latin typeface="맑은 고딕"/>
                <a:cs typeface="맑은 고딕"/>
              </a:rPr>
              <a:t>확인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크롬에서 네이버 접속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spc="-8" dirty="0">
                <a:latin typeface="맑은 고딕"/>
                <a:cs typeface="맑은 고딕"/>
              </a:rPr>
              <a:t>F</a:t>
            </a:r>
            <a:r>
              <a:rPr sz="1429" spc="-4" dirty="0">
                <a:latin typeface="맑은 고딕"/>
                <a:cs typeface="맑은 고딕"/>
              </a:rPr>
              <a:t>1</a:t>
            </a:r>
            <a:r>
              <a:rPr sz="1429" spc="-8" dirty="0">
                <a:latin typeface="맑은 고딕"/>
                <a:cs typeface="맑은 고딕"/>
              </a:rPr>
              <a:t>2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spc="-16" dirty="0">
                <a:latin typeface="맑은 고딕"/>
                <a:cs typeface="맑은 고딕"/>
              </a:rPr>
              <a:t>K</a:t>
            </a:r>
            <a:r>
              <a:rPr sz="1429" spc="-12" dirty="0">
                <a:latin typeface="맑은 고딕"/>
                <a:cs typeface="맑은 고딕"/>
              </a:rPr>
              <a:t>e</a:t>
            </a:r>
            <a:r>
              <a:rPr sz="1429" spc="-8" dirty="0">
                <a:latin typeface="맑은 고딕"/>
                <a:cs typeface="맑은 고딕"/>
              </a:rPr>
              <a:t>y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spc="-12" dirty="0">
                <a:latin typeface="맑은 고딕"/>
                <a:cs typeface="맑은 고딕"/>
              </a:rPr>
              <a:t>networ</a:t>
            </a:r>
            <a:r>
              <a:rPr sz="1429" spc="-8" dirty="0">
                <a:latin typeface="맑은 고딕"/>
                <a:cs typeface="맑은 고딕"/>
              </a:rPr>
              <a:t>k </a:t>
            </a:r>
            <a:r>
              <a:rPr sz="1429" dirty="0">
                <a:latin typeface="맑은 고딕"/>
                <a:cs typeface="맑은 고딕"/>
              </a:rPr>
              <a:t>메뉴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선택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‘강남역’</a:t>
            </a:r>
            <a:r>
              <a:rPr sz="1429" spc="-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검색</a:t>
            </a:r>
            <a:endParaRPr sz="1429">
              <a:latin typeface="맑은 고딕"/>
              <a:cs typeface="맑은 고딕"/>
            </a:endParaRPr>
          </a:p>
          <a:p>
            <a:pPr marL="440551">
              <a:spcBef>
                <a:spcPts val="57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Nam</a:t>
            </a:r>
            <a:r>
              <a:rPr sz="1270" spc="-8" dirty="0">
                <a:latin typeface="맑은 고딕"/>
                <a:cs typeface="맑은 고딕"/>
              </a:rPr>
              <a:t>e</a:t>
            </a:r>
            <a:r>
              <a:rPr sz="1270" spc="2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클릭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후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아래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문장을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찾습니다</a:t>
            </a:r>
            <a:r>
              <a:rPr sz="1270" spc="-4" dirty="0">
                <a:latin typeface="맑은 고딕"/>
                <a:cs typeface="맑은 고딕"/>
              </a:rPr>
              <a:t>.</a:t>
            </a:r>
            <a:endParaRPr sz="1270">
              <a:latin typeface="맑은 고딕"/>
              <a:cs typeface="맑은 고딕"/>
            </a:endParaRPr>
          </a:p>
          <a:p>
            <a:pPr marR="4070309" algn="ctr">
              <a:spcBef>
                <a:spcPts val="556"/>
              </a:spcBef>
            </a:pPr>
            <a:r>
              <a:rPr sz="953" spc="-8" dirty="0">
                <a:solidFill>
                  <a:srgbClr val="506DA4"/>
                </a:solidFill>
                <a:latin typeface="돋움"/>
                <a:cs typeface="돋움"/>
              </a:rPr>
              <a:t>- </a:t>
            </a:r>
            <a:r>
              <a:rPr sz="953" spc="40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a</a:t>
            </a:r>
            <a:r>
              <a:rPr sz="953" spc="-16" dirty="0">
                <a:latin typeface="맑은 고딕"/>
                <a:cs typeface="맑은 고딕"/>
              </a:rPr>
              <a:t>r</a:t>
            </a:r>
            <a:r>
              <a:rPr sz="953" spc="-4" dirty="0">
                <a:latin typeface="맑은 고딕"/>
                <a:cs typeface="맑은 고딕"/>
              </a:rPr>
              <a:t>ch.</a:t>
            </a:r>
            <a:r>
              <a:rPr sz="953" dirty="0">
                <a:latin typeface="맑은 고딕"/>
                <a:cs typeface="맑은 고딕"/>
              </a:rPr>
              <a:t>na</a:t>
            </a:r>
            <a:r>
              <a:rPr sz="953" spc="-4" dirty="0">
                <a:latin typeface="맑은 고딕"/>
                <a:cs typeface="맑은 고딕"/>
              </a:rPr>
              <a:t>v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?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spc="-24" dirty="0">
                <a:latin typeface="맑은 고딕"/>
                <a:cs typeface="맑은 고딕"/>
              </a:rPr>
              <a:t>m</a:t>
            </a:r>
            <a:r>
              <a:rPr sz="953" spc="-8" dirty="0">
                <a:latin typeface="맑은 고딕"/>
                <a:cs typeface="맑은 고딕"/>
              </a:rPr>
              <a:t>=</a:t>
            </a:r>
            <a:endParaRPr sz="953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149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7785607" y="1884601"/>
            <a:ext cx="514665" cy="0"/>
          </a:xfrm>
          <a:custGeom>
            <a:avLst/>
            <a:gdLst/>
            <a:ahLst/>
            <a:cxnLst/>
            <a:rect l="l" t="t" r="r" b="b"/>
            <a:pathLst>
              <a:path w="648334">
                <a:moveTo>
                  <a:pt x="0" y="0"/>
                </a:moveTo>
                <a:lnTo>
                  <a:pt x="64808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914601" y="2513087"/>
            <a:ext cx="7267212" cy="27825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3753375" y="4762693"/>
            <a:ext cx="400743" cy="171891"/>
          </a:xfrm>
          <a:custGeom>
            <a:avLst/>
            <a:gdLst/>
            <a:ahLst/>
            <a:cxnLst/>
            <a:rect l="l" t="t" r="r" b="b"/>
            <a:pathLst>
              <a:path w="504825" h="216535">
                <a:moveTo>
                  <a:pt x="0" y="216407"/>
                </a:moveTo>
                <a:lnTo>
                  <a:pt x="504443" y="216407"/>
                </a:lnTo>
                <a:lnTo>
                  <a:pt x="504443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3659012" y="4571546"/>
            <a:ext cx="171891" cy="171891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84836" y="0"/>
                </a:moveTo>
                <a:lnTo>
                  <a:pt x="0" y="38988"/>
                </a:lnTo>
                <a:lnTo>
                  <a:pt x="76200" y="83946"/>
                </a:lnTo>
                <a:lnTo>
                  <a:pt x="50291" y="97281"/>
                </a:lnTo>
                <a:lnTo>
                  <a:pt x="122427" y="140080"/>
                </a:lnTo>
                <a:lnTo>
                  <a:pt x="100329" y="149478"/>
                </a:lnTo>
                <a:lnTo>
                  <a:pt x="216408" y="216407"/>
                </a:lnTo>
                <a:lnTo>
                  <a:pt x="147954" y="129031"/>
                </a:lnTo>
                <a:lnTo>
                  <a:pt x="166115" y="120268"/>
                </a:lnTo>
                <a:lnTo>
                  <a:pt x="110744" y="68071"/>
                </a:lnTo>
                <a:lnTo>
                  <a:pt x="128904" y="60959"/>
                </a:lnTo>
                <a:lnTo>
                  <a:pt x="84836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8" name="object 8"/>
          <p:cNvSpPr/>
          <p:nvPr/>
        </p:nvSpPr>
        <p:spPr>
          <a:xfrm>
            <a:off x="3659012" y="4571546"/>
            <a:ext cx="171891" cy="171891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84836" y="0"/>
                </a:moveTo>
                <a:lnTo>
                  <a:pt x="128904" y="60959"/>
                </a:lnTo>
                <a:lnTo>
                  <a:pt x="110744" y="68071"/>
                </a:lnTo>
                <a:lnTo>
                  <a:pt x="166115" y="120268"/>
                </a:lnTo>
                <a:lnTo>
                  <a:pt x="147954" y="129031"/>
                </a:lnTo>
                <a:lnTo>
                  <a:pt x="216408" y="216407"/>
                </a:lnTo>
                <a:lnTo>
                  <a:pt x="100329" y="149478"/>
                </a:lnTo>
                <a:lnTo>
                  <a:pt x="122427" y="140080"/>
                </a:lnTo>
                <a:lnTo>
                  <a:pt x="50291" y="97281"/>
                </a:lnTo>
                <a:lnTo>
                  <a:pt x="76200" y="83946"/>
                </a:lnTo>
                <a:lnTo>
                  <a:pt x="0" y="38988"/>
                </a:lnTo>
                <a:lnTo>
                  <a:pt x="84836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C2B67EC-8926-40BE-A207-977F436F6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06" y="1892161"/>
            <a:ext cx="7971474" cy="115212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97DA4F-8CA0-452C-BE36-8D5D7FFD858B}"/>
              </a:ext>
            </a:extLst>
          </p:cNvPr>
          <p:cNvSpPr/>
          <p:nvPr/>
        </p:nvSpPr>
        <p:spPr>
          <a:xfrm>
            <a:off x="169362" y="868364"/>
            <a:ext cx="18205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③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rename 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메소드 사용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84100F-92FA-4CBC-B094-B6E4209FCEC8}"/>
              </a:ext>
            </a:extLst>
          </p:cNvPr>
          <p:cNvSpPr txBox="1"/>
          <p:nvPr/>
        </p:nvSpPr>
        <p:spPr>
          <a:xfrm>
            <a:off x="200006" y="1124744"/>
            <a:ext cx="8404441" cy="511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rename()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메소드를 적용하면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 인덱스 또는 열 이름의 일부를 선택하여 변경 가능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단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새로운 데이터프레임 객체를 리턴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* 원본 객체를 변경하려면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inplace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=True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옵션을 사용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6854096"/>
      </p:ext>
    </p:extLst>
  </p:cSld>
  <p:clrMapOvr>
    <a:masterClrMapping/>
  </p:clrMapOvr>
  <p:transition spd="slow">
    <p:wip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342831" cy="12595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051154" algn="ctr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일반적</a:t>
            </a:r>
            <a:r>
              <a:rPr sz="1429" dirty="0">
                <a:latin typeface="맑은 고딕"/>
                <a:cs typeface="맑은 고딕"/>
              </a:rPr>
              <a:t>인 </a:t>
            </a:r>
            <a:r>
              <a:rPr sz="1429" spc="-4" dirty="0">
                <a:latin typeface="맑은 고딕"/>
                <a:cs typeface="맑은 고딕"/>
              </a:rPr>
              <a:t>요</a:t>
            </a:r>
            <a:r>
              <a:rPr sz="1429" dirty="0">
                <a:latin typeface="맑은 고딕"/>
                <a:cs typeface="맑은 고딕"/>
              </a:rPr>
              <a:t>청 </a:t>
            </a:r>
            <a:r>
              <a:rPr sz="1429" spc="-4" dirty="0">
                <a:latin typeface="맑은 고딕"/>
                <a:cs typeface="맑은 고딕"/>
              </a:rPr>
              <a:t>내</a:t>
            </a:r>
            <a:r>
              <a:rPr sz="1429" dirty="0">
                <a:latin typeface="맑은 고딕"/>
                <a:cs typeface="맑은 고딕"/>
              </a:rPr>
              <a:t>용 </a:t>
            </a:r>
            <a:r>
              <a:rPr sz="1429" spc="-4" dirty="0">
                <a:latin typeface="맑은 고딕"/>
                <a:cs typeface="맑은 고딕"/>
              </a:rPr>
              <a:t>확인</a:t>
            </a:r>
            <a:endParaRPr sz="1429" dirty="0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크롬에서 네이버 접속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spc="-8" dirty="0">
                <a:latin typeface="맑은 고딕"/>
                <a:cs typeface="맑은 고딕"/>
              </a:rPr>
              <a:t>F</a:t>
            </a:r>
            <a:r>
              <a:rPr sz="1429" spc="-4" dirty="0">
                <a:latin typeface="맑은 고딕"/>
                <a:cs typeface="맑은 고딕"/>
              </a:rPr>
              <a:t>1</a:t>
            </a:r>
            <a:r>
              <a:rPr sz="1429" spc="-8" dirty="0">
                <a:latin typeface="맑은 고딕"/>
                <a:cs typeface="맑은 고딕"/>
              </a:rPr>
              <a:t>2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spc="-16" dirty="0">
                <a:latin typeface="맑은 고딕"/>
                <a:cs typeface="맑은 고딕"/>
              </a:rPr>
              <a:t>K</a:t>
            </a:r>
            <a:r>
              <a:rPr sz="1429" spc="-12" dirty="0">
                <a:latin typeface="맑은 고딕"/>
                <a:cs typeface="맑은 고딕"/>
              </a:rPr>
              <a:t>e</a:t>
            </a:r>
            <a:r>
              <a:rPr sz="1429" spc="-8" dirty="0">
                <a:latin typeface="맑은 고딕"/>
                <a:cs typeface="맑은 고딕"/>
              </a:rPr>
              <a:t>y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spc="-12" dirty="0">
                <a:latin typeface="맑은 고딕"/>
                <a:cs typeface="맑은 고딕"/>
              </a:rPr>
              <a:t>networ</a:t>
            </a:r>
            <a:r>
              <a:rPr sz="1429" spc="-8" dirty="0">
                <a:latin typeface="맑은 고딕"/>
                <a:cs typeface="맑은 고딕"/>
              </a:rPr>
              <a:t>k </a:t>
            </a:r>
            <a:r>
              <a:rPr sz="1429" dirty="0">
                <a:latin typeface="맑은 고딕"/>
                <a:cs typeface="맑은 고딕"/>
              </a:rPr>
              <a:t>메뉴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선택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‘강남역’</a:t>
            </a:r>
            <a:r>
              <a:rPr sz="1429" spc="-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검색</a:t>
            </a:r>
          </a:p>
          <a:p>
            <a:pPr marL="440551">
              <a:spcBef>
                <a:spcPts val="57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Nam</a:t>
            </a:r>
            <a:r>
              <a:rPr sz="1270" spc="-8" dirty="0">
                <a:latin typeface="맑은 고딕"/>
                <a:cs typeface="맑은 고딕"/>
              </a:rPr>
              <a:t>e</a:t>
            </a:r>
            <a:r>
              <a:rPr sz="1270" spc="2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클릭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후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아래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문장을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찾습니다</a:t>
            </a:r>
            <a:r>
              <a:rPr sz="1270" spc="-4" dirty="0">
                <a:latin typeface="맑은 고딕"/>
                <a:cs typeface="맑은 고딕"/>
              </a:rPr>
              <a:t>.</a:t>
            </a:r>
            <a:endParaRPr sz="1270" dirty="0">
              <a:latin typeface="맑은 고딕"/>
              <a:cs typeface="맑은 고딕"/>
            </a:endParaRPr>
          </a:p>
          <a:p>
            <a:pPr marR="4070309" algn="ctr">
              <a:spcBef>
                <a:spcPts val="556"/>
              </a:spcBef>
            </a:pPr>
            <a:r>
              <a:rPr sz="953" spc="-8" dirty="0">
                <a:solidFill>
                  <a:srgbClr val="506DA4"/>
                </a:solidFill>
                <a:latin typeface="돋움"/>
                <a:cs typeface="돋움"/>
              </a:rPr>
              <a:t>- </a:t>
            </a:r>
            <a:r>
              <a:rPr sz="953" spc="40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a</a:t>
            </a:r>
            <a:r>
              <a:rPr sz="953" spc="-16" dirty="0">
                <a:latin typeface="맑은 고딕"/>
                <a:cs typeface="맑은 고딕"/>
              </a:rPr>
              <a:t>r</a:t>
            </a:r>
            <a:r>
              <a:rPr sz="953" spc="-4" dirty="0">
                <a:latin typeface="맑은 고딕"/>
                <a:cs typeface="맑은 고딕"/>
              </a:rPr>
              <a:t>ch.</a:t>
            </a:r>
            <a:r>
              <a:rPr sz="953" dirty="0">
                <a:latin typeface="맑은 고딕"/>
                <a:cs typeface="맑은 고딕"/>
              </a:rPr>
              <a:t>na</a:t>
            </a:r>
            <a:r>
              <a:rPr sz="953" spc="-4" dirty="0">
                <a:latin typeface="맑은 고딕"/>
                <a:cs typeface="맑은 고딕"/>
              </a:rPr>
              <a:t>v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?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spc="-24" dirty="0">
                <a:latin typeface="맑은 고딕"/>
                <a:cs typeface="맑은 고딕"/>
              </a:rPr>
              <a:t>m</a:t>
            </a:r>
            <a:r>
              <a:rPr sz="953" spc="-8" dirty="0">
                <a:latin typeface="맑은 고딕"/>
                <a:cs typeface="맑은 고딕"/>
              </a:rPr>
              <a:t>=</a:t>
            </a:r>
            <a:endParaRPr sz="953" dirty="0">
              <a:latin typeface="맑은 고딕"/>
              <a:cs typeface="맑은 고딕"/>
            </a:endParaRPr>
          </a:p>
          <a:p>
            <a:pPr marL="570095" indent="-129544">
              <a:spcBef>
                <a:spcPts val="548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spc="-20" dirty="0">
                <a:latin typeface="맑은 고딕"/>
                <a:cs typeface="맑은 고딕"/>
              </a:rPr>
              <a:t>H</a:t>
            </a:r>
            <a:r>
              <a:rPr sz="1270" spc="-12" dirty="0">
                <a:latin typeface="맑은 고딕"/>
                <a:cs typeface="맑은 고딕"/>
              </a:rPr>
              <a:t>e</a:t>
            </a:r>
            <a:r>
              <a:rPr sz="1270" spc="-16" dirty="0">
                <a:latin typeface="맑은 고딕"/>
                <a:cs typeface="맑은 고딕"/>
              </a:rPr>
              <a:t>a</a:t>
            </a:r>
            <a:r>
              <a:rPr sz="1270" spc="-8" dirty="0">
                <a:latin typeface="맑은 고딕"/>
                <a:cs typeface="맑은 고딕"/>
              </a:rPr>
              <a:t>d</a:t>
            </a:r>
            <a:r>
              <a:rPr sz="1270" spc="-12" dirty="0">
                <a:latin typeface="맑은 고딕"/>
                <a:cs typeface="맑은 고딕"/>
              </a:rPr>
              <a:t>e</a:t>
            </a:r>
            <a:r>
              <a:rPr sz="1270" spc="-4" dirty="0">
                <a:latin typeface="맑은 고딕"/>
                <a:cs typeface="맑은 고딕"/>
              </a:rPr>
              <a:t>r</a:t>
            </a:r>
            <a:r>
              <a:rPr sz="1270" spc="-8" dirty="0">
                <a:latin typeface="맑은 고딕"/>
                <a:cs typeface="맑은 고딕"/>
              </a:rPr>
              <a:t>s</a:t>
            </a:r>
            <a:r>
              <a:rPr sz="1270" spc="32" dirty="0">
                <a:latin typeface="맑은 고딕"/>
                <a:cs typeface="맑은 고딕"/>
              </a:rPr>
              <a:t> </a:t>
            </a:r>
            <a:r>
              <a:rPr sz="1270" spc="-20" dirty="0">
                <a:latin typeface="맑은 고딕"/>
                <a:cs typeface="맑은 고딕"/>
              </a:rPr>
              <a:t>클릭</a:t>
            </a:r>
            <a:endParaRPr sz="1270" dirty="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150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57742" y="2914585"/>
            <a:ext cx="6920203" cy="2748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3715871" y="5607126"/>
            <a:ext cx="1372104" cy="0"/>
          </a:xfrm>
          <a:custGeom>
            <a:avLst/>
            <a:gdLst/>
            <a:ahLst/>
            <a:cxnLst/>
            <a:rect l="l" t="t" r="r" b="b"/>
            <a:pathLst>
              <a:path w="1728470">
                <a:moveTo>
                  <a:pt x="0" y="0"/>
                </a:moveTo>
                <a:lnTo>
                  <a:pt x="1728216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5431354" y="4915127"/>
            <a:ext cx="400743" cy="228852"/>
          </a:xfrm>
          <a:custGeom>
            <a:avLst/>
            <a:gdLst/>
            <a:ahLst/>
            <a:cxnLst/>
            <a:rect l="l" t="t" r="r" b="b"/>
            <a:pathLst>
              <a:path w="504825" h="288289">
                <a:moveTo>
                  <a:pt x="0" y="288036"/>
                </a:moveTo>
                <a:lnTo>
                  <a:pt x="504444" y="288036"/>
                </a:lnTo>
                <a:lnTo>
                  <a:pt x="504444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5374494" y="4743336"/>
            <a:ext cx="113922" cy="171891"/>
          </a:xfrm>
          <a:custGeom>
            <a:avLst/>
            <a:gdLst/>
            <a:ahLst/>
            <a:cxnLst/>
            <a:rect l="l" t="t" r="r" b="b"/>
            <a:pathLst>
              <a:path w="143509" h="216535">
                <a:moveTo>
                  <a:pt x="56133" y="0"/>
                </a:moveTo>
                <a:lnTo>
                  <a:pt x="0" y="38989"/>
                </a:lnTo>
                <a:lnTo>
                  <a:pt x="50419" y="83947"/>
                </a:lnTo>
                <a:lnTo>
                  <a:pt x="33274" y="97282"/>
                </a:lnTo>
                <a:lnTo>
                  <a:pt x="81025" y="140081"/>
                </a:lnTo>
                <a:lnTo>
                  <a:pt x="66421" y="149479"/>
                </a:lnTo>
                <a:lnTo>
                  <a:pt x="143255" y="216408"/>
                </a:lnTo>
                <a:lnTo>
                  <a:pt x="97916" y="129032"/>
                </a:lnTo>
                <a:lnTo>
                  <a:pt x="109981" y="120268"/>
                </a:lnTo>
                <a:lnTo>
                  <a:pt x="73278" y="68072"/>
                </a:lnTo>
                <a:lnTo>
                  <a:pt x="85344" y="60960"/>
                </a:lnTo>
                <a:lnTo>
                  <a:pt x="56133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8" name="object 8"/>
          <p:cNvSpPr/>
          <p:nvPr/>
        </p:nvSpPr>
        <p:spPr>
          <a:xfrm>
            <a:off x="5374494" y="4743336"/>
            <a:ext cx="113922" cy="171891"/>
          </a:xfrm>
          <a:custGeom>
            <a:avLst/>
            <a:gdLst/>
            <a:ahLst/>
            <a:cxnLst/>
            <a:rect l="l" t="t" r="r" b="b"/>
            <a:pathLst>
              <a:path w="143509" h="216535">
                <a:moveTo>
                  <a:pt x="56133" y="0"/>
                </a:moveTo>
                <a:lnTo>
                  <a:pt x="85344" y="60960"/>
                </a:lnTo>
                <a:lnTo>
                  <a:pt x="73278" y="68072"/>
                </a:lnTo>
                <a:lnTo>
                  <a:pt x="109981" y="120268"/>
                </a:lnTo>
                <a:lnTo>
                  <a:pt x="97916" y="129032"/>
                </a:lnTo>
                <a:lnTo>
                  <a:pt x="143255" y="216408"/>
                </a:lnTo>
                <a:lnTo>
                  <a:pt x="66421" y="149479"/>
                </a:lnTo>
                <a:lnTo>
                  <a:pt x="81025" y="140081"/>
                </a:lnTo>
                <a:lnTo>
                  <a:pt x="33274" y="97282"/>
                </a:lnTo>
                <a:lnTo>
                  <a:pt x="50419" y="83947"/>
                </a:lnTo>
                <a:lnTo>
                  <a:pt x="0" y="38989"/>
                </a:lnTo>
                <a:lnTo>
                  <a:pt x="56133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453728" cy="813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일반적</a:t>
            </a:r>
            <a:r>
              <a:rPr sz="1429" dirty="0">
                <a:latin typeface="맑은 고딕"/>
                <a:cs typeface="맑은 고딕"/>
              </a:rPr>
              <a:t>인 </a:t>
            </a:r>
            <a:r>
              <a:rPr sz="1429" spc="-4" dirty="0">
                <a:latin typeface="맑은 고딕"/>
                <a:cs typeface="맑은 고딕"/>
              </a:rPr>
              <a:t>요</a:t>
            </a:r>
            <a:r>
              <a:rPr sz="1429" dirty="0">
                <a:latin typeface="맑은 고딕"/>
                <a:cs typeface="맑은 고딕"/>
              </a:rPr>
              <a:t>청 </a:t>
            </a:r>
            <a:r>
              <a:rPr sz="1429" spc="-4" dirty="0">
                <a:latin typeface="맑은 고딕"/>
                <a:cs typeface="맑은 고딕"/>
              </a:rPr>
              <a:t>내</a:t>
            </a:r>
            <a:r>
              <a:rPr sz="1429" dirty="0">
                <a:latin typeface="맑은 고딕"/>
                <a:cs typeface="맑은 고딕"/>
              </a:rPr>
              <a:t>용 </a:t>
            </a:r>
            <a:r>
              <a:rPr sz="1429" spc="-4" dirty="0">
                <a:latin typeface="맑은 고딕"/>
                <a:cs typeface="맑은 고딕"/>
              </a:rPr>
              <a:t>확인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spc="-67" dirty="0">
                <a:latin typeface="맑은 고딕"/>
                <a:cs typeface="맑은 고딕"/>
              </a:rPr>
              <a:t>R</a:t>
            </a:r>
            <a:r>
              <a:rPr sz="1429" spc="-4" dirty="0">
                <a:latin typeface="맑은 고딕"/>
                <a:cs typeface="맑은 고딕"/>
              </a:rPr>
              <a:t>e</a:t>
            </a:r>
            <a:r>
              <a:rPr sz="1429" spc="-8" dirty="0">
                <a:latin typeface="맑은 고딕"/>
                <a:cs typeface="맑은 고딕"/>
              </a:rPr>
              <a:t>q</a:t>
            </a:r>
            <a:r>
              <a:rPr sz="1429" spc="-4" dirty="0">
                <a:latin typeface="맑은 고딕"/>
                <a:cs typeface="맑은 고딕"/>
              </a:rPr>
              <a:t>ues</a:t>
            </a:r>
            <a:r>
              <a:rPr sz="1429" dirty="0">
                <a:latin typeface="맑은 고딕"/>
                <a:cs typeface="맑은 고딕"/>
              </a:rPr>
              <a:t>t</a:t>
            </a:r>
            <a:r>
              <a:rPr sz="1429" spc="12" dirty="0">
                <a:latin typeface="맑은 고딕"/>
                <a:cs typeface="맑은 고딕"/>
              </a:rPr>
              <a:t> </a:t>
            </a:r>
            <a:r>
              <a:rPr sz="1429" spc="-16" dirty="0">
                <a:latin typeface="맑은 고딕"/>
                <a:cs typeface="맑은 고딕"/>
              </a:rPr>
              <a:t>U</a:t>
            </a:r>
            <a:r>
              <a:rPr sz="1429" spc="-20" dirty="0">
                <a:latin typeface="맑은 고딕"/>
                <a:cs typeface="맑은 고딕"/>
              </a:rPr>
              <a:t>R</a:t>
            </a:r>
            <a:r>
              <a:rPr sz="1429" spc="-4" dirty="0">
                <a:latin typeface="맑은 고딕"/>
                <a:cs typeface="맑은 고딕"/>
              </a:rPr>
              <a:t>L</a:t>
            </a:r>
            <a:r>
              <a:rPr sz="1429" dirty="0">
                <a:latin typeface="맑은 고딕"/>
                <a:cs typeface="맑은 고딕"/>
              </a:rPr>
              <a:t>과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spc="-67" dirty="0">
                <a:latin typeface="맑은 고딕"/>
                <a:cs typeface="맑은 고딕"/>
              </a:rPr>
              <a:t>R</a:t>
            </a:r>
            <a:r>
              <a:rPr sz="1429" spc="-4" dirty="0">
                <a:latin typeface="맑은 고딕"/>
                <a:cs typeface="맑은 고딕"/>
              </a:rPr>
              <a:t>e</a:t>
            </a:r>
            <a:r>
              <a:rPr sz="1429" spc="-8" dirty="0">
                <a:latin typeface="맑은 고딕"/>
                <a:cs typeface="맑은 고딕"/>
              </a:rPr>
              <a:t>q</a:t>
            </a:r>
            <a:r>
              <a:rPr sz="1429" spc="-4" dirty="0">
                <a:latin typeface="맑은 고딕"/>
                <a:cs typeface="맑은 고딕"/>
              </a:rPr>
              <a:t>ues</a:t>
            </a:r>
            <a:r>
              <a:rPr sz="1429" dirty="0">
                <a:latin typeface="맑은 고딕"/>
                <a:cs typeface="맑은 고딕"/>
              </a:rPr>
              <a:t>t</a:t>
            </a:r>
            <a:r>
              <a:rPr sz="1429" spc="24" dirty="0">
                <a:latin typeface="맑은 고딕"/>
                <a:cs typeface="맑은 고딕"/>
              </a:rPr>
              <a:t> </a:t>
            </a:r>
            <a:r>
              <a:rPr sz="1429" spc="-12" dirty="0">
                <a:latin typeface="맑은 고딕"/>
                <a:cs typeface="맑은 고딕"/>
              </a:rPr>
              <a:t>Head</a:t>
            </a:r>
            <a:r>
              <a:rPr sz="1429" spc="-16" dirty="0">
                <a:latin typeface="맑은 고딕"/>
                <a:cs typeface="맑은 고딕"/>
              </a:rPr>
              <a:t>e</a:t>
            </a:r>
            <a:r>
              <a:rPr sz="1429" spc="-4" dirty="0">
                <a:latin typeface="맑은 고딕"/>
                <a:cs typeface="맑은 고딕"/>
              </a:rPr>
              <a:t>r</a:t>
            </a:r>
            <a:r>
              <a:rPr sz="1429" dirty="0">
                <a:latin typeface="맑은 고딕"/>
                <a:cs typeface="맑은 고딕"/>
              </a:rPr>
              <a:t>를 작성하여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네이버 서버에 전송하려고 함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52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네이버 AP</a:t>
            </a:r>
            <a:r>
              <a:rPr sz="1429" spc="4" dirty="0">
                <a:latin typeface="맑은 고딕"/>
                <a:cs typeface="맑은 고딕"/>
              </a:rPr>
              <a:t>I</a:t>
            </a:r>
            <a:r>
              <a:rPr sz="1429" dirty="0">
                <a:latin typeface="맑은 고딕"/>
                <a:cs typeface="맑은 고딕"/>
              </a:rPr>
              <a:t>는</a:t>
            </a:r>
            <a:r>
              <a:rPr sz="1429" spc="-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위의 과정을</a:t>
            </a:r>
            <a:r>
              <a:rPr sz="1429" spc="12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도와줌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572014" y="2291696"/>
            <a:ext cx="4395168" cy="3462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3887661" y="2638301"/>
            <a:ext cx="514161" cy="104344"/>
          </a:xfrm>
          <a:custGeom>
            <a:avLst/>
            <a:gdLst/>
            <a:ahLst/>
            <a:cxnLst/>
            <a:rect l="l" t="t" r="r" b="b"/>
            <a:pathLst>
              <a:path w="647700" h="131444">
                <a:moveTo>
                  <a:pt x="0" y="21844"/>
                </a:moveTo>
                <a:lnTo>
                  <a:pt x="4437" y="8643"/>
                </a:lnTo>
                <a:lnTo>
                  <a:pt x="15668" y="885"/>
                </a:lnTo>
                <a:lnTo>
                  <a:pt x="625855" y="0"/>
                </a:lnTo>
                <a:lnTo>
                  <a:pt x="639056" y="4437"/>
                </a:lnTo>
                <a:lnTo>
                  <a:pt x="646814" y="15668"/>
                </a:lnTo>
                <a:lnTo>
                  <a:pt x="647700" y="109220"/>
                </a:lnTo>
                <a:lnTo>
                  <a:pt x="643262" y="122420"/>
                </a:lnTo>
                <a:lnTo>
                  <a:pt x="632031" y="130178"/>
                </a:lnTo>
                <a:lnTo>
                  <a:pt x="21843" y="131063"/>
                </a:lnTo>
                <a:lnTo>
                  <a:pt x="8643" y="126626"/>
                </a:lnTo>
                <a:lnTo>
                  <a:pt x="885" y="115395"/>
                </a:lnTo>
                <a:lnTo>
                  <a:pt x="0" y="21844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3887661" y="3601293"/>
            <a:ext cx="629091" cy="112914"/>
          </a:xfrm>
          <a:custGeom>
            <a:avLst/>
            <a:gdLst/>
            <a:ahLst/>
            <a:cxnLst/>
            <a:rect l="l" t="t" r="r" b="b"/>
            <a:pathLst>
              <a:path w="792479" h="142239">
                <a:moveTo>
                  <a:pt x="0" y="23621"/>
                </a:moveTo>
                <a:lnTo>
                  <a:pt x="4130" y="10244"/>
                </a:lnTo>
                <a:lnTo>
                  <a:pt x="14764" y="1706"/>
                </a:lnTo>
                <a:lnTo>
                  <a:pt x="768858" y="0"/>
                </a:lnTo>
                <a:lnTo>
                  <a:pt x="782235" y="4130"/>
                </a:lnTo>
                <a:lnTo>
                  <a:pt x="790773" y="14764"/>
                </a:lnTo>
                <a:lnTo>
                  <a:pt x="792479" y="118109"/>
                </a:lnTo>
                <a:lnTo>
                  <a:pt x="788349" y="131487"/>
                </a:lnTo>
                <a:lnTo>
                  <a:pt x="777715" y="140025"/>
                </a:lnTo>
                <a:lnTo>
                  <a:pt x="23622" y="141731"/>
                </a:lnTo>
                <a:lnTo>
                  <a:pt x="10244" y="137601"/>
                </a:lnTo>
                <a:lnTo>
                  <a:pt x="1706" y="126967"/>
                </a:lnTo>
                <a:lnTo>
                  <a:pt x="0" y="23621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8172135" cy="10615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네이버 오픈 </a:t>
            </a:r>
            <a:r>
              <a:rPr sz="1429" spc="-4" dirty="0">
                <a:latin typeface="맑은 고딕"/>
                <a:cs typeface="맑은 고딕"/>
              </a:rPr>
              <a:t>A</a:t>
            </a:r>
            <a:r>
              <a:rPr sz="1429" spc="4" dirty="0">
                <a:latin typeface="맑은 고딕"/>
                <a:cs typeface="맑은 고딕"/>
              </a:rPr>
              <a:t>P</a:t>
            </a:r>
            <a:r>
              <a:rPr sz="1429" dirty="0">
                <a:latin typeface="맑은 고딕"/>
                <a:cs typeface="맑은 고딕"/>
              </a:rPr>
              <a:t>I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사용을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위하여</a:t>
            </a:r>
            <a:endParaRPr sz="1429">
              <a:latin typeface="맑은 고딕"/>
              <a:cs typeface="맑은 고딕"/>
            </a:endParaRPr>
          </a:p>
          <a:p>
            <a:pPr marL="570095" indent="-129544">
              <a:spcBef>
                <a:spcPts val="556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spc="-16" dirty="0">
                <a:latin typeface="맑은 고딕"/>
                <a:cs typeface="맑은 고딕"/>
              </a:rPr>
              <a:t>네이버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로그인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한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후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이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주소</a:t>
            </a:r>
            <a:r>
              <a:rPr sz="1270" dirty="0">
                <a:latin typeface="맑은 고딕"/>
                <a:cs typeface="맑은 고딕"/>
              </a:rPr>
              <a:t>(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http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://de</a:t>
            </a:r>
            <a:r>
              <a:rPr sz="1270" u="sng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v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el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ope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s.na</a:t>
            </a:r>
            <a:r>
              <a:rPr sz="1270" u="sng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v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u="sng" spc="-127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.c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o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m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/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apps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/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#/</a:t>
            </a:r>
            <a:r>
              <a:rPr sz="1270" u="sng" spc="-16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g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i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</a:t>
            </a:r>
            <a:r>
              <a:rPr sz="1270" u="sng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t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er?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de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fa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u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lt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co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p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=s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a</a:t>
            </a:r>
            <a:r>
              <a:rPr sz="1270" u="sng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c</a:t>
            </a:r>
            <a:r>
              <a:rPr sz="1270" u="sng" spc="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h</a:t>
            </a:r>
            <a:r>
              <a:rPr sz="1270" dirty="0">
                <a:latin typeface="맑은 고딕"/>
                <a:cs typeface="맑은 고딕"/>
              </a:rPr>
              <a:t>)</a:t>
            </a:r>
            <a:r>
              <a:rPr sz="1270" spc="-16" dirty="0">
                <a:latin typeface="맑은 고딕"/>
                <a:cs typeface="맑은 고딕"/>
              </a:rPr>
              <a:t>로</a:t>
            </a:r>
            <a:r>
              <a:rPr sz="1270" spc="36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이동</a:t>
            </a:r>
            <a:endParaRPr sz="1270">
              <a:latin typeface="맑은 고딕"/>
              <a:cs typeface="맑은 고딕"/>
            </a:endParaRPr>
          </a:p>
          <a:p>
            <a:pPr marL="440551">
              <a:spcBef>
                <a:spcPts val="552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API</a:t>
            </a:r>
            <a:r>
              <a:rPr sz="1270" spc="4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이용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신청</a:t>
            </a:r>
            <a:endParaRPr sz="127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6430" y="4962956"/>
            <a:ext cx="6577228" cy="6426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121" indent="-129040">
              <a:buClr>
                <a:srgbClr val="506DA4"/>
              </a:buClr>
              <a:buFont typeface="Arial"/>
              <a:buChar char="•"/>
              <a:tabLst>
                <a:tab pos="139625" algn="l"/>
              </a:tabLst>
            </a:pPr>
            <a:r>
              <a:rPr sz="1270" spc="-16" dirty="0">
                <a:latin typeface="맑은 고딕"/>
                <a:cs typeface="맑은 고딕"/>
              </a:rPr>
              <a:t>H</a:t>
            </a:r>
            <a:r>
              <a:rPr sz="1270" spc="16" dirty="0">
                <a:latin typeface="맑은 고딕"/>
                <a:cs typeface="맑은 고딕"/>
              </a:rPr>
              <a:t>T</a:t>
            </a:r>
            <a:r>
              <a:rPr sz="1270" spc="-8" dirty="0">
                <a:latin typeface="맑은 고딕"/>
                <a:cs typeface="맑은 고딕"/>
              </a:rPr>
              <a:t>TP</a:t>
            </a:r>
            <a:r>
              <a:rPr sz="1270" spc="-4" dirty="0">
                <a:latin typeface="맑은 고딕"/>
                <a:cs typeface="맑은 고딕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He</a:t>
            </a:r>
            <a:r>
              <a:rPr sz="1270" spc="-16" dirty="0">
                <a:latin typeface="맑은 고딕"/>
                <a:cs typeface="맑은 고딕"/>
              </a:rPr>
              <a:t>a</a:t>
            </a:r>
            <a:r>
              <a:rPr sz="1270" spc="-8" dirty="0">
                <a:latin typeface="맑은 고딕"/>
                <a:cs typeface="맑은 고딕"/>
              </a:rPr>
              <a:t>der</a:t>
            </a:r>
            <a:r>
              <a:rPr sz="1270" spc="-16" dirty="0">
                <a:latin typeface="맑은 고딕"/>
                <a:cs typeface="맑은 고딕"/>
              </a:rPr>
              <a:t>에</a:t>
            </a:r>
            <a:r>
              <a:rPr sz="1270" spc="36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애플리케이션</a:t>
            </a:r>
            <a:r>
              <a:rPr sz="1270" spc="2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등록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시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발급받은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2" dirty="0">
                <a:latin typeface="맑은 고딕"/>
                <a:cs typeface="맑은 고딕"/>
              </a:rPr>
              <a:t>Cl</a:t>
            </a:r>
            <a:r>
              <a:rPr sz="1270" spc="-4" dirty="0">
                <a:latin typeface="맑은 고딕"/>
                <a:cs typeface="맑은 고딕"/>
              </a:rPr>
              <a:t>i</a:t>
            </a:r>
            <a:r>
              <a:rPr sz="1270" spc="-12" dirty="0">
                <a:latin typeface="맑은 고딕"/>
                <a:cs typeface="맑은 고딕"/>
              </a:rPr>
              <a:t>en</a:t>
            </a:r>
            <a:r>
              <a:rPr sz="1270" spc="-8" dirty="0">
                <a:latin typeface="맑은 고딕"/>
                <a:cs typeface="맑은 고딕"/>
              </a:rPr>
              <a:t>t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ID</a:t>
            </a:r>
            <a:r>
              <a:rPr sz="1270" spc="-16" dirty="0">
                <a:latin typeface="맑은 고딕"/>
                <a:cs typeface="맑은 고딕"/>
              </a:rPr>
              <a:t>와</a:t>
            </a:r>
            <a:r>
              <a:rPr sz="1270" spc="16" dirty="0">
                <a:latin typeface="맑은 고딕"/>
                <a:cs typeface="맑은 고딕"/>
              </a:rPr>
              <a:t> </a:t>
            </a:r>
            <a:r>
              <a:rPr sz="1270" spc="-12" dirty="0">
                <a:latin typeface="맑은 고딕"/>
                <a:cs typeface="맑은 고딕"/>
              </a:rPr>
              <a:t>Cl</a:t>
            </a:r>
            <a:r>
              <a:rPr sz="1270" spc="-4" dirty="0">
                <a:latin typeface="맑은 고딕"/>
                <a:cs typeface="맑은 고딕"/>
              </a:rPr>
              <a:t>i</a:t>
            </a:r>
            <a:r>
              <a:rPr sz="1270" spc="-12" dirty="0">
                <a:latin typeface="맑은 고딕"/>
                <a:cs typeface="맑은 고딕"/>
              </a:rPr>
              <a:t>en</a:t>
            </a:r>
            <a:r>
              <a:rPr sz="1270" spc="-8" dirty="0">
                <a:latin typeface="맑은 고딕"/>
                <a:cs typeface="맑은 고딕"/>
              </a:rPr>
              <a:t>t</a:t>
            </a:r>
            <a:r>
              <a:rPr sz="1270" spc="20" dirty="0">
                <a:latin typeface="맑은 고딕"/>
                <a:cs typeface="맑은 고딕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Sec</a:t>
            </a:r>
            <a:r>
              <a:rPr sz="1270" spc="-32" dirty="0">
                <a:latin typeface="맑은 고딕"/>
                <a:cs typeface="맑은 고딕"/>
              </a:rPr>
              <a:t>r</a:t>
            </a:r>
            <a:r>
              <a:rPr sz="1270" spc="-12" dirty="0">
                <a:latin typeface="맑은 고딕"/>
                <a:cs typeface="맑은 고딕"/>
              </a:rPr>
              <a:t>e</a:t>
            </a:r>
            <a:r>
              <a:rPr sz="1270" spc="-8" dirty="0">
                <a:latin typeface="맑은 고딕"/>
                <a:cs typeface="맑은 고딕"/>
              </a:rPr>
              <a:t>t</a:t>
            </a:r>
            <a:r>
              <a:rPr sz="1270" spc="3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값을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같이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전송</a:t>
            </a:r>
            <a:endParaRPr sz="1270">
              <a:latin typeface="맑은 고딕"/>
              <a:cs typeface="맑은 고딕"/>
            </a:endParaRPr>
          </a:p>
          <a:p>
            <a:pPr marL="294373" lvl="1" indent="-157268">
              <a:spcBef>
                <a:spcPts val="564"/>
              </a:spcBef>
              <a:buClr>
                <a:srgbClr val="506DA4"/>
              </a:buClr>
              <a:buFont typeface=""/>
              <a:buChar char="-"/>
              <a:tabLst>
                <a:tab pos="294373" algn="l"/>
              </a:tabLst>
            </a:pPr>
            <a:r>
              <a:rPr sz="953" dirty="0">
                <a:latin typeface="맑은 고딕"/>
                <a:cs typeface="맑은 고딕"/>
              </a:rPr>
              <a:t>A</a:t>
            </a:r>
            <a:r>
              <a:rPr sz="953" spc="-4" dirty="0">
                <a:latin typeface="맑은 고딕"/>
                <a:cs typeface="맑은 고딕"/>
              </a:rPr>
              <a:t>PI </a:t>
            </a:r>
            <a:r>
              <a:rPr sz="953" spc="-12" dirty="0">
                <a:latin typeface="맑은 고딕"/>
                <a:cs typeface="맑은 고딕"/>
              </a:rPr>
              <a:t>C</a:t>
            </a:r>
            <a:r>
              <a:rPr sz="953" dirty="0">
                <a:latin typeface="맑은 고딕"/>
                <a:cs typeface="맑은 고딕"/>
              </a:rPr>
              <a:t>li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dirty="0">
                <a:latin typeface="맑은 고딕"/>
                <a:cs typeface="맑은 고딕"/>
              </a:rPr>
              <a:t>n</a:t>
            </a:r>
            <a:r>
              <a:rPr sz="953" spc="-4" dirty="0">
                <a:latin typeface="맑은 고딕"/>
                <a:cs typeface="맑은 고딕"/>
              </a:rPr>
              <a:t>t</a:t>
            </a:r>
            <a:r>
              <a:rPr sz="953" dirty="0">
                <a:latin typeface="맑은 고딕"/>
                <a:cs typeface="맑은 고딕"/>
              </a:rPr>
              <a:t> ID와</a:t>
            </a:r>
            <a:r>
              <a:rPr sz="953" spc="4" dirty="0">
                <a:latin typeface="맑은 고딕"/>
                <a:cs typeface="맑은 고딕"/>
              </a:rPr>
              <a:t> </a:t>
            </a:r>
            <a:r>
              <a:rPr sz="953" spc="-16" dirty="0">
                <a:latin typeface="맑은 고딕"/>
                <a:cs typeface="맑은 고딕"/>
              </a:rPr>
              <a:t>C</a:t>
            </a:r>
            <a:r>
              <a:rPr sz="953" dirty="0">
                <a:latin typeface="맑은 고딕"/>
                <a:cs typeface="맑은 고딕"/>
              </a:rPr>
              <a:t>lie</a:t>
            </a:r>
            <a:r>
              <a:rPr sz="953" spc="-12" dirty="0">
                <a:latin typeface="맑은 고딕"/>
                <a:cs typeface="맑은 고딕"/>
              </a:rPr>
              <a:t>n</a:t>
            </a:r>
            <a:r>
              <a:rPr sz="953" spc="-4" dirty="0">
                <a:latin typeface="맑은 고딕"/>
                <a:cs typeface="맑은 고딕"/>
              </a:rPr>
              <a:t>t </a:t>
            </a:r>
            <a:r>
              <a:rPr sz="953" spc="-16" dirty="0">
                <a:latin typeface="맑은 고딕"/>
                <a:cs typeface="맑은 고딕"/>
              </a:rPr>
              <a:t>S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c</a:t>
            </a:r>
            <a:r>
              <a:rPr sz="953" spc="-20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4" dirty="0">
                <a:latin typeface="맑은 고딕"/>
                <a:cs typeface="맑은 고딕"/>
              </a:rPr>
              <a:t>t</a:t>
            </a:r>
            <a:r>
              <a:rPr sz="953" dirty="0">
                <a:latin typeface="맑은 고딕"/>
                <a:cs typeface="맑은 고딕"/>
              </a:rPr>
              <a:t>은</a:t>
            </a:r>
            <a:r>
              <a:rPr sz="953" spc="-12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코드에</a:t>
            </a:r>
            <a:r>
              <a:rPr sz="953" spc="8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첨부된</a:t>
            </a:r>
            <a:r>
              <a:rPr sz="953" spc="-4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사용자의</a:t>
            </a:r>
            <a:r>
              <a:rPr sz="953" spc="4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ID와</a:t>
            </a:r>
            <a:r>
              <a:rPr sz="953" spc="-4" dirty="0">
                <a:latin typeface="맑은 고딕"/>
                <a:cs typeface="맑은 고딕"/>
              </a:rPr>
              <a:t> </a:t>
            </a:r>
            <a:r>
              <a:rPr sz="953" spc="-8" dirty="0">
                <a:latin typeface="맑은 고딕"/>
                <a:cs typeface="맑은 고딕"/>
              </a:rPr>
              <a:t>Sec</a:t>
            </a:r>
            <a:r>
              <a:rPr sz="953" spc="-20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t</a:t>
            </a:r>
            <a:r>
              <a:rPr sz="953" dirty="0">
                <a:latin typeface="맑은 고딕"/>
                <a:cs typeface="맑은 고딕"/>
              </a:rPr>
              <a:t>을</a:t>
            </a:r>
            <a:r>
              <a:rPr sz="953" spc="-12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사용함</a:t>
            </a:r>
            <a:endParaRPr sz="953">
              <a:latin typeface="맑은 고딕"/>
              <a:cs typeface="맑은 고딕"/>
            </a:endParaRPr>
          </a:p>
          <a:p>
            <a:pPr marL="294373" lvl="1" indent="-157268">
              <a:spcBef>
                <a:spcPts val="552"/>
              </a:spcBef>
              <a:buClr>
                <a:srgbClr val="506DA4"/>
              </a:buClr>
              <a:buFont typeface=""/>
              <a:buChar char="-"/>
              <a:tabLst>
                <a:tab pos="294373" algn="l"/>
              </a:tabLst>
            </a:pPr>
            <a:r>
              <a:rPr sz="953" spc="-4" dirty="0">
                <a:latin typeface="맑은 고딕"/>
                <a:cs typeface="맑은 고딕"/>
              </a:rPr>
              <a:t>예</a:t>
            </a:r>
            <a:r>
              <a:rPr sz="953" dirty="0">
                <a:latin typeface="맑은 고딕"/>
                <a:cs typeface="맑은 고딕"/>
              </a:rPr>
              <a:t>) </a:t>
            </a:r>
            <a:r>
              <a:rPr sz="953" spc="-8" dirty="0">
                <a:latin typeface="맑은 고딕"/>
                <a:cs typeface="맑은 고딕"/>
              </a:rPr>
              <a:t>C</a:t>
            </a:r>
            <a:r>
              <a:rPr sz="953" dirty="0">
                <a:latin typeface="맑은 고딕"/>
                <a:cs typeface="맑은 고딕"/>
              </a:rPr>
              <a:t>lie</a:t>
            </a:r>
            <a:r>
              <a:rPr sz="953" spc="-4" dirty="0">
                <a:latin typeface="맑은 고딕"/>
                <a:cs typeface="맑은 고딕"/>
              </a:rPr>
              <a:t>n</a:t>
            </a:r>
            <a:r>
              <a:rPr sz="953" spc="-60" dirty="0">
                <a:latin typeface="맑은 고딕"/>
                <a:cs typeface="맑은 고딕"/>
              </a:rPr>
              <a:t>t</a:t>
            </a:r>
            <a:r>
              <a:rPr sz="953" spc="-4" dirty="0">
                <a:latin typeface="맑은 고딕"/>
                <a:cs typeface="맑은 고딕"/>
              </a:rPr>
              <a:t>-</a:t>
            </a:r>
            <a:r>
              <a:rPr sz="953" dirty="0">
                <a:latin typeface="맑은 고딕"/>
                <a:cs typeface="맑은 고딕"/>
              </a:rPr>
              <a:t>Id : </a:t>
            </a:r>
            <a:r>
              <a:rPr sz="953" spc="-4" dirty="0">
                <a:latin typeface="맑은 고딕"/>
                <a:cs typeface="맑은 고딕"/>
              </a:rPr>
              <a:t>ecM</a:t>
            </a:r>
            <a:r>
              <a:rPr sz="953" spc="-8" dirty="0">
                <a:latin typeface="맑은 고딕"/>
                <a:cs typeface="맑은 고딕"/>
              </a:rPr>
              <a:t>W</a:t>
            </a:r>
            <a:r>
              <a:rPr sz="953" dirty="0">
                <a:latin typeface="맑은 고딕"/>
                <a:cs typeface="맑은 고딕"/>
              </a:rPr>
              <a:t>5</a:t>
            </a:r>
            <a:r>
              <a:rPr sz="953" spc="-4" dirty="0">
                <a:latin typeface="맑은 고딕"/>
                <a:cs typeface="맑은 고딕"/>
              </a:rPr>
              <a:t>6</a:t>
            </a:r>
            <a:r>
              <a:rPr sz="953" dirty="0">
                <a:latin typeface="맑은 고딕"/>
                <a:cs typeface="맑은 고딕"/>
              </a:rPr>
              <a:t>2</a:t>
            </a:r>
            <a:r>
              <a:rPr sz="953" spc="-48" dirty="0">
                <a:latin typeface="맑은 고딕"/>
                <a:cs typeface="맑은 고딕"/>
              </a:rPr>
              <a:t>V</a:t>
            </a:r>
            <a:r>
              <a:rPr sz="953" spc="-8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Plu_L</a:t>
            </a:r>
            <a:r>
              <a:rPr sz="953" spc="-4" dirty="0">
                <a:latin typeface="맑은 고딕"/>
                <a:cs typeface="맑은 고딕"/>
              </a:rPr>
              <a:t>q</a:t>
            </a:r>
            <a:r>
              <a:rPr sz="953" dirty="0">
                <a:latin typeface="맑은 고딕"/>
                <a:cs typeface="맑은 고딕"/>
              </a:rPr>
              <a:t>FMs</a:t>
            </a:r>
            <a:r>
              <a:rPr sz="953" spc="-8" dirty="0">
                <a:latin typeface="맑은 고딕"/>
                <a:cs typeface="맑은 고딕"/>
              </a:rPr>
              <a:t>K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dirty="0">
                <a:latin typeface="맑은 고딕"/>
                <a:cs typeface="맑은 고딕"/>
              </a:rPr>
              <a:t>,</a:t>
            </a:r>
            <a:r>
              <a:rPr sz="953" spc="24" dirty="0">
                <a:latin typeface="맑은 고딕"/>
                <a:cs typeface="맑은 고딕"/>
              </a:rPr>
              <a:t> </a:t>
            </a:r>
            <a:r>
              <a:rPr sz="953" spc="-8" dirty="0">
                <a:latin typeface="맑은 고딕"/>
                <a:cs typeface="맑은 고딕"/>
              </a:rPr>
              <a:t>C</a:t>
            </a:r>
            <a:r>
              <a:rPr sz="953" dirty="0">
                <a:latin typeface="맑은 고딕"/>
                <a:cs typeface="맑은 고딕"/>
              </a:rPr>
              <a:t>lie</a:t>
            </a:r>
            <a:r>
              <a:rPr sz="953" spc="-4" dirty="0">
                <a:latin typeface="맑은 고딕"/>
                <a:cs typeface="맑은 고딕"/>
              </a:rPr>
              <a:t>n</a:t>
            </a:r>
            <a:r>
              <a:rPr sz="953" spc="-56" dirty="0">
                <a:latin typeface="맑은 고딕"/>
                <a:cs typeface="맑은 고딕"/>
              </a:rPr>
              <a:t>t</a:t>
            </a:r>
            <a:r>
              <a:rPr sz="953" spc="-4" dirty="0">
                <a:latin typeface="맑은 고딕"/>
                <a:cs typeface="맑은 고딕"/>
              </a:rPr>
              <a:t>-S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4" dirty="0">
                <a:latin typeface="맑은 고딕"/>
                <a:cs typeface="맑은 고딕"/>
              </a:rPr>
              <a:t>c</a:t>
            </a:r>
            <a:r>
              <a:rPr sz="953" spc="-16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et</a:t>
            </a:r>
            <a:r>
              <a:rPr sz="953" spc="-8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:</a:t>
            </a:r>
            <a:r>
              <a:rPr sz="953" spc="-4" dirty="0">
                <a:latin typeface="맑은 고딕"/>
                <a:cs typeface="맑은 고딕"/>
              </a:rPr>
              <a:t> </a:t>
            </a:r>
            <a:r>
              <a:rPr sz="953" spc="-8" dirty="0">
                <a:latin typeface="맑은 고딕"/>
                <a:cs typeface="맑은 고딕"/>
              </a:rPr>
              <a:t>Qt</a:t>
            </a:r>
            <a:r>
              <a:rPr sz="953" dirty="0">
                <a:latin typeface="맑은 고딕"/>
                <a:cs typeface="맑은 고딕"/>
              </a:rPr>
              <a:t>I</a:t>
            </a:r>
            <a:r>
              <a:rPr sz="953" spc="-8" dirty="0">
                <a:latin typeface="맑은 고딕"/>
                <a:cs typeface="맑은 고딕"/>
              </a:rPr>
              <a:t>t</a:t>
            </a:r>
            <a:r>
              <a:rPr sz="953" spc="-4" dirty="0">
                <a:latin typeface="맑은 고딕"/>
                <a:cs typeface="맑은 고딕"/>
              </a:rPr>
              <a:t>G</a:t>
            </a:r>
            <a:r>
              <a:rPr sz="953" spc="-8" dirty="0">
                <a:latin typeface="맑은 고딕"/>
                <a:cs typeface="맑은 고딕"/>
              </a:rPr>
              <a:t>H</a:t>
            </a:r>
            <a:r>
              <a:rPr sz="953" dirty="0">
                <a:latin typeface="맑은 고딕"/>
                <a:cs typeface="맑은 고딕"/>
              </a:rPr>
              <a:t>2</a:t>
            </a:r>
            <a:r>
              <a:rPr sz="953" spc="-4" dirty="0">
                <a:latin typeface="맑은 고딕"/>
                <a:cs typeface="맑은 고딕"/>
              </a:rPr>
              <a:t>3c</a:t>
            </a:r>
            <a:r>
              <a:rPr sz="953" dirty="0">
                <a:latin typeface="맑은 고딕"/>
                <a:cs typeface="맑은 고딕"/>
              </a:rPr>
              <a:t>F</a:t>
            </a:r>
            <a:endParaRPr sz="953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152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069951" y="2399367"/>
            <a:ext cx="4696407" cy="2437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2971044" cy="789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네이버 오픈 </a:t>
            </a:r>
            <a:r>
              <a:rPr sz="1429" spc="-4" dirty="0">
                <a:latin typeface="맑은 고딕"/>
                <a:cs typeface="맑은 고딕"/>
              </a:rPr>
              <a:t>A</a:t>
            </a:r>
            <a:r>
              <a:rPr sz="1429" spc="4" dirty="0">
                <a:latin typeface="맑은 고딕"/>
                <a:cs typeface="맑은 고딕"/>
              </a:rPr>
              <a:t>P</a:t>
            </a:r>
            <a:r>
              <a:rPr sz="1429" dirty="0">
                <a:latin typeface="맑은 고딕"/>
                <a:cs typeface="맑은 고딕"/>
              </a:rPr>
              <a:t>I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사용을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위하여</a:t>
            </a:r>
            <a:endParaRPr sz="1429">
              <a:latin typeface="맑은 고딕"/>
              <a:cs typeface="맑은 고딕"/>
            </a:endParaRPr>
          </a:p>
          <a:p>
            <a:pPr marL="440551">
              <a:spcBef>
                <a:spcPts val="55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API</a:t>
            </a:r>
            <a:r>
              <a:rPr sz="1270" spc="4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이용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신청</a:t>
            </a:r>
            <a:endParaRPr sz="127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773336" y="1606954"/>
            <a:ext cx="4366133" cy="4124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5202703" y="2228181"/>
            <a:ext cx="342774" cy="113922"/>
          </a:xfrm>
          <a:custGeom>
            <a:avLst/>
            <a:gdLst/>
            <a:ahLst/>
            <a:cxnLst/>
            <a:rect l="l" t="t" r="r" b="b"/>
            <a:pathLst>
              <a:path w="431800" h="143510">
                <a:moveTo>
                  <a:pt x="0" y="143255"/>
                </a:moveTo>
                <a:lnTo>
                  <a:pt x="431292" y="143255"/>
                </a:lnTo>
                <a:lnTo>
                  <a:pt x="431292" y="0"/>
                </a:lnTo>
                <a:lnTo>
                  <a:pt x="0" y="0"/>
                </a:lnTo>
                <a:lnTo>
                  <a:pt x="0" y="143255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5202703" y="3771874"/>
            <a:ext cx="2744208" cy="686052"/>
          </a:xfrm>
          <a:custGeom>
            <a:avLst/>
            <a:gdLst/>
            <a:ahLst/>
            <a:cxnLst/>
            <a:rect l="l" t="t" r="r" b="b"/>
            <a:pathLst>
              <a:path w="3456940" h="864235">
                <a:moveTo>
                  <a:pt x="0" y="864108"/>
                </a:moveTo>
                <a:lnTo>
                  <a:pt x="3456432" y="864108"/>
                </a:lnTo>
                <a:lnTo>
                  <a:pt x="3456432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5316424" y="5249028"/>
            <a:ext cx="228852" cy="294382"/>
          </a:xfrm>
          <a:custGeom>
            <a:avLst/>
            <a:gdLst/>
            <a:ahLst/>
            <a:cxnLst/>
            <a:rect l="l" t="t" r="r" b="b"/>
            <a:pathLst>
              <a:path w="288290" h="370839">
                <a:moveTo>
                  <a:pt x="113029" y="0"/>
                </a:moveTo>
                <a:lnTo>
                  <a:pt x="0" y="66687"/>
                </a:lnTo>
                <a:lnTo>
                  <a:pt x="101346" y="143713"/>
                </a:lnTo>
                <a:lnTo>
                  <a:pt x="66928" y="166395"/>
                </a:lnTo>
                <a:lnTo>
                  <a:pt x="162940" y="239801"/>
                </a:lnTo>
                <a:lnTo>
                  <a:pt x="133476" y="255714"/>
                </a:lnTo>
                <a:lnTo>
                  <a:pt x="288035" y="370331"/>
                </a:lnTo>
                <a:lnTo>
                  <a:pt x="196976" y="220776"/>
                </a:lnTo>
                <a:lnTo>
                  <a:pt x="221106" y="205854"/>
                </a:lnTo>
                <a:lnTo>
                  <a:pt x="147320" y="116535"/>
                </a:lnTo>
                <a:lnTo>
                  <a:pt x="171450" y="104241"/>
                </a:lnTo>
                <a:lnTo>
                  <a:pt x="113029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8" name="object 8"/>
          <p:cNvSpPr/>
          <p:nvPr/>
        </p:nvSpPr>
        <p:spPr>
          <a:xfrm>
            <a:off x="5316424" y="5249028"/>
            <a:ext cx="228852" cy="294382"/>
          </a:xfrm>
          <a:custGeom>
            <a:avLst/>
            <a:gdLst/>
            <a:ahLst/>
            <a:cxnLst/>
            <a:rect l="l" t="t" r="r" b="b"/>
            <a:pathLst>
              <a:path w="288290" h="370839">
                <a:moveTo>
                  <a:pt x="113029" y="0"/>
                </a:moveTo>
                <a:lnTo>
                  <a:pt x="171450" y="104241"/>
                </a:lnTo>
                <a:lnTo>
                  <a:pt x="147320" y="116535"/>
                </a:lnTo>
                <a:lnTo>
                  <a:pt x="221106" y="205854"/>
                </a:lnTo>
                <a:lnTo>
                  <a:pt x="196976" y="220776"/>
                </a:lnTo>
                <a:lnTo>
                  <a:pt x="288035" y="370331"/>
                </a:lnTo>
                <a:lnTo>
                  <a:pt x="133476" y="255714"/>
                </a:lnTo>
                <a:lnTo>
                  <a:pt x="162940" y="239801"/>
                </a:lnTo>
                <a:lnTo>
                  <a:pt x="66928" y="166395"/>
                </a:lnTo>
                <a:lnTo>
                  <a:pt x="101346" y="143713"/>
                </a:lnTo>
                <a:lnTo>
                  <a:pt x="0" y="66687"/>
                </a:lnTo>
                <a:lnTo>
                  <a:pt x="113029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4" y="1475271"/>
            <a:ext cx="3152008" cy="789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네이버 오픈 </a:t>
            </a:r>
            <a:r>
              <a:rPr sz="1429" spc="-4" dirty="0">
                <a:latin typeface="맑은 고딕"/>
                <a:cs typeface="맑은 고딕"/>
              </a:rPr>
              <a:t>A</a:t>
            </a:r>
            <a:r>
              <a:rPr sz="1429" spc="4" dirty="0">
                <a:latin typeface="맑은 고딕"/>
                <a:cs typeface="맑은 고딕"/>
              </a:rPr>
              <a:t>P</a:t>
            </a:r>
            <a:r>
              <a:rPr sz="1429" dirty="0">
                <a:latin typeface="맑은 고딕"/>
                <a:cs typeface="맑은 고딕"/>
              </a:rPr>
              <a:t>I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사용을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위하여</a:t>
            </a:r>
          </a:p>
          <a:p>
            <a:pPr marL="570095" indent="-129544">
              <a:spcBef>
                <a:spcPts val="556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spc="-12" dirty="0">
                <a:latin typeface="맑은 고딕"/>
                <a:cs typeface="맑은 고딕"/>
              </a:rPr>
              <a:t>Cl</a:t>
            </a:r>
            <a:r>
              <a:rPr sz="1270" spc="-4" dirty="0">
                <a:latin typeface="맑은 고딕"/>
                <a:cs typeface="맑은 고딕"/>
              </a:rPr>
              <a:t>i</a:t>
            </a:r>
            <a:r>
              <a:rPr sz="1270" spc="-12" dirty="0">
                <a:latin typeface="맑은 고딕"/>
                <a:cs typeface="맑은 고딕"/>
              </a:rPr>
              <a:t>en</a:t>
            </a:r>
            <a:r>
              <a:rPr sz="1270" spc="-8" dirty="0">
                <a:latin typeface="맑은 고딕"/>
                <a:cs typeface="맑은 고딕"/>
              </a:rPr>
              <a:t>t</a:t>
            </a:r>
            <a:r>
              <a:rPr sz="1270" spc="20" dirty="0">
                <a:latin typeface="맑은 고딕"/>
                <a:cs typeface="맑은 고딕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ID</a:t>
            </a:r>
            <a:r>
              <a:rPr sz="1270" spc="-16" dirty="0">
                <a:latin typeface="맑은 고딕"/>
                <a:cs typeface="맑은 고딕"/>
              </a:rPr>
              <a:t>와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2" dirty="0">
                <a:latin typeface="맑은 고딕"/>
                <a:cs typeface="맑은 고딕"/>
              </a:rPr>
              <a:t>Cl</a:t>
            </a:r>
            <a:r>
              <a:rPr sz="1270" spc="-4" dirty="0">
                <a:latin typeface="맑은 고딕"/>
                <a:cs typeface="맑은 고딕"/>
              </a:rPr>
              <a:t>i</a:t>
            </a:r>
            <a:r>
              <a:rPr sz="1270" spc="-12" dirty="0">
                <a:latin typeface="맑은 고딕"/>
                <a:cs typeface="맑은 고딕"/>
              </a:rPr>
              <a:t>en</a:t>
            </a:r>
            <a:r>
              <a:rPr sz="1270" spc="-8" dirty="0">
                <a:latin typeface="맑은 고딕"/>
                <a:cs typeface="맑은 고딕"/>
              </a:rPr>
              <a:t>t</a:t>
            </a:r>
            <a:r>
              <a:rPr sz="1270" spc="20" dirty="0">
                <a:latin typeface="맑은 고딕"/>
                <a:cs typeface="맑은 고딕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Sec</a:t>
            </a:r>
            <a:r>
              <a:rPr sz="1270" spc="-32" dirty="0">
                <a:latin typeface="맑은 고딕"/>
                <a:cs typeface="맑은 고딕"/>
              </a:rPr>
              <a:t>r</a:t>
            </a:r>
            <a:r>
              <a:rPr sz="1270" spc="-12" dirty="0">
                <a:latin typeface="맑은 고딕"/>
                <a:cs typeface="맑은 고딕"/>
              </a:rPr>
              <a:t>e</a:t>
            </a:r>
            <a:r>
              <a:rPr sz="1270" spc="-8" dirty="0">
                <a:latin typeface="맑은 고딕"/>
                <a:cs typeface="맑은 고딕"/>
              </a:rPr>
              <a:t>t</a:t>
            </a:r>
            <a:r>
              <a:rPr sz="1270" spc="3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기억할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것</a:t>
            </a:r>
            <a:r>
              <a:rPr sz="1270" spc="-4" dirty="0">
                <a:latin typeface="맑은 고딕"/>
                <a:cs typeface="맑은 고딕"/>
              </a:rPr>
              <a:t>.</a:t>
            </a:r>
            <a:endParaRPr sz="1270" dirty="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154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428546" y="2035220"/>
            <a:ext cx="5375099" cy="3564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5030913" y="5028847"/>
            <a:ext cx="228852" cy="295391"/>
          </a:xfrm>
          <a:custGeom>
            <a:avLst/>
            <a:gdLst/>
            <a:ahLst/>
            <a:cxnLst/>
            <a:rect l="l" t="t" r="r" b="b"/>
            <a:pathLst>
              <a:path w="288290" h="372110">
                <a:moveTo>
                  <a:pt x="113030" y="0"/>
                </a:moveTo>
                <a:lnTo>
                  <a:pt x="0" y="66967"/>
                </a:lnTo>
                <a:lnTo>
                  <a:pt x="101346" y="144297"/>
                </a:lnTo>
                <a:lnTo>
                  <a:pt x="66929" y="167081"/>
                </a:lnTo>
                <a:lnTo>
                  <a:pt x="162941" y="240792"/>
                </a:lnTo>
                <a:lnTo>
                  <a:pt x="133476" y="256768"/>
                </a:lnTo>
                <a:lnTo>
                  <a:pt x="288036" y="371856"/>
                </a:lnTo>
                <a:lnTo>
                  <a:pt x="196976" y="221678"/>
                </a:lnTo>
                <a:lnTo>
                  <a:pt x="221106" y="206705"/>
                </a:lnTo>
                <a:lnTo>
                  <a:pt x="147320" y="117017"/>
                </a:lnTo>
                <a:lnTo>
                  <a:pt x="171450" y="104673"/>
                </a:lnTo>
                <a:lnTo>
                  <a:pt x="113030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5030913" y="5028847"/>
            <a:ext cx="228852" cy="295391"/>
          </a:xfrm>
          <a:custGeom>
            <a:avLst/>
            <a:gdLst/>
            <a:ahLst/>
            <a:cxnLst/>
            <a:rect l="l" t="t" r="r" b="b"/>
            <a:pathLst>
              <a:path w="288290" h="372110">
                <a:moveTo>
                  <a:pt x="113030" y="0"/>
                </a:moveTo>
                <a:lnTo>
                  <a:pt x="171450" y="104673"/>
                </a:lnTo>
                <a:lnTo>
                  <a:pt x="147320" y="117017"/>
                </a:lnTo>
                <a:lnTo>
                  <a:pt x="221106" y="206705"/>
                </a:lnTo>
                <a:lnTo>
                  <a:pt x="196976" y="221678"/>
                </a:lnTo>
                <a:lnTo>
                  <a:pt x="288036" y="371856"/>
                </a:lnTo>
                <a:lnTo>
                  <a:pt x="133476" y="256768"/>
                </a:lnTo>
                <a:lnTo>
                  <a:pt x="162941" y="240792"/>
                </a:lnTo>
                <a:lnTo>
                  <a:pt x="66929" y="167081"/>
                </a:lnTo>
                <a:lnTo>
                  <a:pt x="101346" y="144297"/>
                </a:lnTo>
                <a:lnTo>
                  <a:pt x="0" y="66967"/>
                </a:lnTo>
                <a:lnTo>
                  <a:pt x="11303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3602151" y="4457825"/>
            <a:ext cx="2744208" cy="457704"/>
          </a:xfrm>
          <a:custGeom>
            <a:avLst/>
            <a:gdLst/>
            <a:ahLst/>
            <a:cxnLst/>
            <a:rect l="l" t="t" r="r" b="b"/>
            <a:pathLst>
              <a:path w="3456940" h="576579">
                <a:moveTo>
                  <a:pt x="0" y="576072"/>
                </a:moveTo>
                <a:lnTo>
                  <a:pt x="3456432" y="576072"/>
                </a:lnTo>
                <a:lnTo>
                  <a:pt x="3456432" y="0"/>
                </a:lnTo>
                <a:lnTo>
                  <a:pt x="0" y="0"/>
                </a:lnTo>
                <a:lnTo>
                  <a:pt x="0" y="576072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967889" cy="1333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spc="-12" dirty="0">
                <a:latin typeface="맑은 고딕"/>
                <a:cs typeface="맑은 고딕"/>
              </a:rPr>
              <a:t>GET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spc="-12" dirty="0">
                <a:latin typeface="맑은 고딕"/>
                <a:cs typeface="맑은 고딕"/>
              </a:rPr>
              <a:t>meth</a:t>
            </a:r>
            <a:r>
              <a:rPr sz="1429" spc="-8" dirty="0">
                <a:latin typeface="맑은 고딕"/>
                <a:cs typeface="맑은 고딕"/>
              </a:rPr>
              <a:t>o</a:t>
            </a:r>
            <a:r>
              <a:rPr sz="1429" dirty="0">
                <a:latin typeface="맑은 고딕"/>
                <a:cs typeface="맑은 고딕"/>
              </a:rPr>
              <a:t>d</a:t>
            </a:r>
            <a:endParaRPr sz="1429">
              <a:latin typeface="맑은 고딕"/>
              <a:cs typeface="맑은 고딕"/>
            </a:endParaRPr>
          </a:p>
          <a:p>
            <a:pPr marL="440551">
              <a:spcBef>
                <a:spcPts val="55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H</a:t>
            </a:r>
            <a:r>
              <a:rPr sz="1270" spc="16" dirty="0">
                <a:latin typeface="맑은 고딕"/>
                <a:cs typeface="맑은 고딕"/>
              </a:rPr>
              <a:t>T</a:t>
            </a:r>
            <a:r>
              <a:rPr sz="1270" spc="-8" dirty="0">
                <a:latin typeface="맑은 고딕"/>
                <a:cs typeface="맑은 고딕"/>
              </a:rPr>
              <a:t>TP</a:t>
            </a:r>
            <a:r>
              <a:rPr sz="1270" spc="4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프로토콜에서</a:t>
            </a:r>
            <a:r>
              <a:rPr sz="1270" spc="16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웹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서버가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요청과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응답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데이터를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전송할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때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사전에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약속된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동작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방식</a:t>
            </a:r>
            <a:endParaRPr sz="1270">
              <a:latin typeface="맑은 고딕"/>
              <a:cs typeface="맑은 고딕"/>
            </a:endParaRPr>
          </a:p>
          <a:p>
            <a:pPr marL="440551">
              <a:spcBef>
                <a:spcPts val="552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데이터를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요청할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때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사용됨</a:t>
            </a:r>
            <a:endParaRPr sz="1270">
              <a:latin typeface="맑은 고딕"/>
              <a:cs typeface="맑은 고딕"/>
            </a:endParaRPr>
          </a:p>
          <a:p>
            <a:pPr marL="440551">
              <a:spcBef>
                <a:spcPts val="55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쿼리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문자열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20" dirty="0">
                <a:latin typeface="맑은 고딕"/>
                <a:cs typeface="맑은 고딕"/>
              </a:rPr>
              <a:t>U</a:t>
            </a:r>
            <a:r>
              <a:rPr sz="1270" spc="-8" dirty="0">
                <a:latin typeface="맑은 고딕"/>
                <a:cs typeface="맑은 고딕"/>
              </a:rPr>
              <a:t>RL</a:t>
            </a:r>
            <a:r>
              <a:rPr sz="1270" spc="-16" dirty="0">
                <a:latin typeface="맑은 고딕"/>
                <a:cs typeface="맑은 고딕"/>
              </a:rPr>
              <a:t>로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전송</a:t>
            </a:r>
            <a:endParaRPr sz="127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6430" y="3377489"/>
            <a:ext cx="3579972" cy="419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20" dirty="0">
                <a:latin typeface="맑은 고딕"/>
                <a:cs typeface="맑은 고딕"/>
              </a:rPr>
              <a:t>네이버에</a:t>
            </a:r>
            <a:r>
              <a:rPr sz="1270" spc="-16" dirty="0">
                <a:latin typeface="맑은 고딕"/>
                <a:cs typeface="맑은 고딕"/>
              </a:rPr>
              <a:t>서</a:t>
            </a:r>
            <a:r>
              <a:rPr sz="1270" spc="16" dirty="0">
                <a:latin typeface="맑은 고딕"/>
                <a:cs typeface="맑은 고딕"/>
              </a:rPr>
              <a:t> </a:t>
            </a:r>
            <a:r>
              <a:rPr sz="1270" spc="-20" dirty="0">
                <a:latin typeface="맑은 고딕"/>
                <a:cs typeface="맑은 고딕"/>
              </a:rPr>
              <a:t>강남역</a:t>
            </a:r>
            <a:r>
              <a:rPr sz="1270" spc="-16" dirty="0">
                <a:latin typeface="맑은 고딕"/>
                <a:cs typeface="맑은 고딕"/>
              </a:rPr>
              <a:t>을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20" dirty="0">
                <a:latin typeface="맑은 고딕"/>
                <a:cs typeface="맑은 고딕"/>
              </a:rPr>
              <a:t>검색</a:t>
            </a:r>
            <a:endParaRPr sz="1270">
              <a:latin typeface="맑은 고딕"/>
              <a:cs typeface="맑은 고딕"/>
            </a:endParaRPr>
          </a:p>
          <a:p>
            <a:pPr marL="136601">
              <a:spcBef>
                <a:spcPts val="568"/>
              </a:spcBef>
            </a:pPr>
            <a:r>
              <a:rPr sz="953" spc="-8" dirty="0">
                <a:solidFill>
                  <a:srgbClr val="506DA4"/>
                </a:solidFill>
                <a:latin typeface="돋움"/>
                <a:cs typeface="돋움"/>
              </a:rPr>
              <a:t>- </a:t>
            </a:r>
            <a:r>
              <a:rPr sz="953" spc="40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953" dirty="0">
                <a:latin typeface="맑은 고딕"/>
                <a:cs typeface="맑은 고딕"/>
              </a:rPr>
              <a:t>na</a:t>
            </a:r>
            <a:r>
              <a:rPr sz="953" spc="-4" dirty="0">
                <a:latin typeface="맑은 고딕"/>
                <a:cs typeface="맑은 고딕"/>
              </a:rPr>
              <a:t>v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95" dirty="0">
                <a:latin typeface="맑은 고딕"/>
                <a:cs typeface="맑은 고딕"/>
              </a:rPr>
              <a:t>r</a:t>
            </a:r>
            <a:r>
              <a:rPr sz="953" spc="-8" dirty="0">
                <a:latin typeface="맑은 고딕"/>
                <a:cs typeface="맑은 고딕"/>
              </a:rPr>
              <a:t>.com/ </a:t>
            </a:r>
            <a:r>
              <a:rPr sz="953" dirty="0">
                <a:latin typeface="맑은 고딕"/>
                <a:cs typeface="맑은 고딕"/>
              </a:rPr>
              <a:t>이후의</a:t>
            </a:r>
            <a:r>
              <a:rPr sz="953" spc="-4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부분을</a:t>
            </a:r>
            <a:r>
              <a:rPr sz="953" spc="4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파이썬을 통해</a:t>
            </a:r>
            <a:r>
              <a:rPr sz="953" spc="4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작성하여</a:t>
            </a:r>
            <a:r>
              <a:rPr sz="953" spc="-4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보내야함</a:t>
            </a:r>
            <a:endParaRPr sz="953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155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601265" y="3027248"/>
            <a:ext cx="7515219" cy="2201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2001598" y="3018175"/>
            <a:ext cx="6115491" cy="229860"/>
          </a:xfrm>
          <a:custGeom>
            <a:avLst/>
            <a:gdLst/>
            <a:ahLst/>
            <a:cxnLst/>
            <a:rect l="l" t="t" r="r" b="b"/>
            <a:pathLst>
              <a:path w="7703820" h="289560">
                <a:moveTo>
                  <a:pt x="0" y="289560"/>
                </a:moveTo>
                <a:lnTo>
                  <a:pt x="7703820" y="289560"/>
                </a:lnTo>
                <a:lnTo>
                  <a:pt x="7703820" y="0"/>
                </a:lnTo>
                <a:lnTo>
                  <a:pt x="0" y="0"/>
                </a:lnTo>
                <a:lnTo>
                  <a:pt x="0" y="289560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7861622" cy="15477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268527" algn="ctr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요청 </a:t>
            </a:r>
            <a:r>
              <a:rPr sz="1429" spc="-16" dirty="0">
                <a:latin typeface="맑은 고딕"/>
                <a:cs typeface="맑은 고딕"/>
              </a:rPr>
              <a:t>U</a:t>
            </a:r>
            <a:r>
              <a:rPr sz="1429" spc="-20" dirty="0">
                <a:latin typeface="맑은 고딕"/>
                <a:cs typeface="맑은 고딕"/>
              </a:rPr>
              <a:t>R</a:t>
            </a:r>
            <a:r>
              <a:rPr sz="1429" spc="-8" dirty="0">
                <a:latin typeface="맑은 고딕"/>
                <a:cs typeface="맑은 고딕"/>
              </a:rPr>
              <a:t>L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정의</a:t>
            </a:r>
            <a:endParaRPr sz="1429">
              <a:latin typeface="맑은 고딕"/>
              <a:cs typeface="맑은 고딕"/>
            </a:endParaRPr>
          </a:p>
          <a:p>
            <a:pPr marL="570095" indent="-129544">
              <a:spcBef>
                <a:spcPts val="556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spc="-16" dirty="0">
                <a:latin typeface="맑은 고딕"/>
                <a:cs typeface="맑은 고딕"/>
              </a:rPr>
              <a:t>참고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http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://de</a:t>
            </a:r>
            <a:r>
              <a:rPr sz="1270" u="sng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v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el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ope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s.na</a:t>
            </a:r>
            <a:r>
              <a:rPr sz="1270" u="sng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v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u="sng" spc="-127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.com/d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o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cs/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ea</a:t>
            </a:r>
            <a:r>
              <a:rPr sz="1270" u="sng" spc="-2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ch/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b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l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o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g/</a:t>
            </a:r>
            <a:endParaRPr sz="1270">
              <a:latin typeface="맑은 고딕"/>
              <a:cs typeface="맑은 고딕"/>
            </a:endParaRPr>
          </a:p>
          <a:p>
            <a:pPr marL="440551">
              <a:lnSpc>
                <a:spcPts val="1504"/>
              </a:lnSpc>
              <a:spcBef>
                <a:spcPts val="552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요청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20" dirty="0">
                <a:latin typeface="맑은 고딕"/>
                <a:cs typeface="맑은 고딕"/>
              </a:rPr>
              <a:t>U</a:t>
            </a:r>
            <a:r>
              <a:rPr sz="1270" spc="-8" dirty="0">
                <a:latin typeface="맑은 고딕"/>
                <a:cs typeface="맑은 고딕"/>
              </a:rPr>
              <a:t>RL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예</a:t>
            </a:r>
            <a:r>
              <a:rPr sz="1270" spc="-4" dirty="0">
                <a:latin typeface="맑은 고딕"/>
                <a:cs typeface="맑은 고딕"/>
              </a:rPr>
              <a:t>)</a:t>
            </a:r>
            <a:endParaRPr sz="1270">
              <a:latin typeface="맑은 고딕"/>
              <a:cs typeface="맑은 고딕"/>
            </a:endParaRPr>
          </a:p>
          <a:p>
            <a:pPr marL="570095">
              <a:lnSpc>
                <a:spcPts val="1504"/>
              </a:lnSpc>
            </a:pP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https://openapi.naver.com/v1/search/blog?q</a:t>
            </a:r>
            <a:r>
              <a:rPr sz="1270" b="1" spc="-24" dirty="0">
                <a:solidFill>
                  <a:srgbClr val="A21515"/>
                </a:solidFill>
                <a:latin typeface="Consolas"/>
                <a:cs typeface="Consolas"/>
              </a:rPr>
              <a:t>u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ery</a:t>
            </a:r>
            <a:r>
              <a:rPr sz="1270" b="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270" b="1" spc="-20" dirty="0">
                <a:solidFill>
                  <a:srgbClr val="A21515"/>
                </a:solidFill>
                <a:latin typeface="맑은 고딕"/>
                <a:cs typeface="맑은 고딕"/>
              </a:rPr>
              <a:t>강남역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$&amp;display=20&amp;start=</a:t>
            </a:r>
            <a:r>
              <a:rPr sz="1270" b="1" spc="-24" dirty="0">
                <a:solidFill>
                  <a:srgbClr val="A21515"/>
                </a:solidFill>
                <a:latin typeface="Consolas"/>
                <a:cs typeface="Consolas"/>
              </a:rPr>
              <a:t>5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0&amp;sort=sim</a:t>
            </a:r>
            <a:endParaRPr sz="1270">
              <a:latin typeface="Consolas"/>
              <a:cs typeface="Consolas"/>
            </a:endParaRPr>
          </a:p>
          <a:p>
            <a:pPr marL="282275">
              <a:spcBef>
                <a:spcPts val="595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요청 변수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456587" y="3011521"/>
            <a:ext cx="5923134" cy="24099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7664023" cy="25948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</a:p>
          <a:p>
            <a:pPr marR="5832009" algn="ctr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소스코드</a:t>
            </a:r>
            <a:r>
              <a:rPr sz="1429" spc="-8" dirty="0">
                <a:latin typeface="맑은 고딕"/>
                <a:cs typeface="맑은 고딕"/>
              </a:rPr>
              <a:t>(</a:t>
            </a:r>
            <a:r>
              <a:rPr sz="1429" spc="-4" dirty="0">
                <a:latin typeface="맑은 고딕"/>
                <a:cs typeface="맑은 고딕"/>
              </a:rPr>
              <a:t>1</a:t>
            </a:r>
            <a:r>
              <a:rPr sz="1429" spc="-8" dirty="0">
                <a:latin typeface="맑은 고딕"/>
                <a:cs typeface="맑은 고딕"/>
              </a:rPr>
              <a:t>/2)</a:t>
            </a:r>
            <a:endParaRPr sz="1429" dirty="0">
              <a:latin typeface="맑은 고딕"/>
              <a:cs typeface="맑은 고딕"/>
            </a:endParaRPr>
          </a:p>
          <a:p>
            <a:pPr>
              <a:spcBef>
                <a:spcPts val="15"/>
              </a:spcBef>
            </a:pPr>
            <a:endParaRPr sz="1230" dirty="0">
              <a:latin typeface="Times New Roman"/>
              <a:cs typeface="Times New Roman"/>
            </a:endParaRPr>
          </a:p>
          <a:p>
            <a:pPr marL="438535"/>
            <a:r>
              <a:rPr sz="1111" dirty="0">
                <a:solidFill>
                  <a:srgbClr val="AE00DB"/>
                </a:solidFill>
                <a:latin typeface="Consolas"/>
                <a:cs typeface="Consolas"/>
              </a:rPr>
              <a:t>imp</a:t>
            </a:r>
            <a:r>
              <a:rPr sz="1111" spc="4" dirty="0">
                <a:solidFill>
                  <a:srgbClr val="AE00DB"/>
                </a:solidFill>
                <a:latin typeface="Consolas"/>
                <a:cs typeface="Consolas"/>
              </a:rPr>
              <a:t>o</a:t>
            </a:r>
            <a:r>
              <a:rPr sz="1111" dirty="0">
                <a:solidFill>
                  <a:srgbClr val="AE00DB"/>
                </a:solidFill>
                <a:latin typeface="Consolas"/>
                <a:cs typeface="Consolas"/>
              </a:rPr>
              <a:t>rt</a:t>
            </a:r>
            <a:r>
              <a:rPr sz="1111" spc="12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r</a:t>
            </a:r>
            <a:r>
              <a:rPr sz="1111" spc="4" dirty="0">
                <a:latin typeface="Consolas"/>
                <a:cs typeface="Consolas"/>
              </a:rPr>
              <a:t>e</a:t>
            </a:r>
            <a:r>
              <a:rPr sz="1111" dirty="0">
                <a:latin typeface="Consolas"/>
                <a:cs typeface="Consolas"/>
              </a:rPr>
              <a:t>q</a:t>
            </a:r>
            <a:r>
              <a:rPr sz="1111" spc="4" dirty="0">
                <a:latin typeface="Consolas"/>
                <a:cs typeface="Consolas"/>
              </a:rPr>
              <a:t>ue</a:t>
            </a:r>
            <a:r>
              <a:rPr sz="1111" dirty="0">
                <a:latin typeface="Consolas"/>
                <a:cs typeface="Consolas"/>
              </a:rPr>
              <a:t>s</a:t>
            </a:r>
            <a:r>
              <a:rPr sz="1111" spc="4" dirty="0">
                <a:latin typeface="Consolas"/>
                <a:cs typeface="Consolas"/>
              </a:rPr>
              <a:t>t</a:t>
            </a:r>
            <a:r>
              <a:rPr sz="1111" dirty="0">
                <a:latin typeface="Consolas"/>
                <a:cs typeface="Consolas"/>
              </a:rPr>
              <a:t>s</a:t>
            </a:r>
          </a:p>
          <a:p>
            <a:pPr>
              <a:spcBef>
                <a:spcPts val="29"/>
              </a:spcBef>
            </a:pPr>
            <a:endParaRPr sz="1151" dirty="0">
              <a:latin typeface="Times New Roman"/>
              <a:cs typeface="Times New Roman"/>
            </a:endParaRPr>
          </a:p>
          <a:p>
            <a:pPr marL="438535"/>
            <a:r>
              <a:rPr sz="1111" spc="-4" dirty="0">
                <a:solidFill>
                  <a:srgbClr val="008000"/>
                </a:solidFill>
                <a:latin typeface="Consolas"/>
                <a:cs typeface="Consolas"/>
              </a:rPr>
              <a:t>#AP</a:t>
            </a:r>
            <a:r>
              <a:rPr sz="1111" dirty="0">
                <a:solidFill>
                  <a:srgbClr val="008000"/>
                </a:solidFill>
                <a:latin typeface="Consolas"/>
                <a:cs typeface="Consolas"/>
              </a:rPr>
              <a:t>I</a:t>
            </a:r>
            <a:r>
              <a:rPr sz="1111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111" dirty="0">
                <a:solidFill>
                  <a:srgbClr val="008000"/>
                </a:solidFill>
                <a:latin typeface="굴림"/>
                <a:cs typeface="굴림"/>
              </a:rPr>
              <a:t>인증 </a:t>
            </a:r>
            <a:r>
              <a:rPr sz="1111" spc="-13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dirty="0">
                <a:solidFill>
                  <a:srgbClr val="008000"/>
                </a:solidFill>
                <a:latin typeface="굴림"/>
                <a:cs typeface="굴림"/>
              </a:rPr>
              <a:t>정보</a:t>
            </a:r>
            <a:endParaRPr sz="1111" dirty="0">
              <a:latin typeface="굴림"/>
              <a:cs typeface="굴림"/>
            </a:endParaRPr>
          </a:p>
          <a:p>
            <a:pPr marL="438535" marR="4547656"/>
            <a:r>
              <a:rPr sz="1111" spc="-4" dirty="0">
                <a:latin typeface="Consolas"/>
                <a:cs typeface="Consolas"/>
              </a:rPr>
              <a:t>client_i</a:t>
            </a:r>
            <a:r>
              <a:rPr sz="1111" dirty="0">
                <a:latin typeface="Consolas"/>
                <a:cs typeface="Consolas"/>
              </a:rPr>
              <a:t>d</a:t>
            </a:r>
            <a:r>
              <a:rPr sz="1111" spc="52" dirty="0"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=</a:t>
            </a:r>
            <a:r>
              <a:rPr sz="1111" spc="4" dirty="0">
                <a:latin typeface="Consolas"/>
                <a:cs typeface="Consolas"/>
              </a:rPr>
              <a:t> 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lang="en-US" sz="1111" spc="-4" dirty="0">
                <a:latin typeface="굴림"/>
                <a:cs typeface="굴림"/>
              </a:rPr>
              <a:t>udzt3jcCA8xTKi3UjGH_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" </a:t>
            </a:r>
            <a:r>
              <a:rPr sz="1111" spc="-4" dirty="0">
                <a:latin typeface="Consolas"/>
                <a:cs typeface="Consolas"/>
              </a:rPr>
              <a:t>client_s</a:t>
            </a:r>
            <a:r>
              <a:rPr sz="1111" spc="4" dirty="0">
                <a:latin typeface="Consolas"/>
                <a:cs typeface="Consolas"/>
              </a:rPr>
              <a:t>e</a:t>
            </a:r>
            <a:r>
              <a:rPr sz="1111" spc="-4" dirty="0">
                <a:latin typeface="Consolas"/>
                <a:cs typeface="Consolas"/>
              </a:rPr>
              <a:t>c</a:t>
            </a:r>
            <a:r>
              <a:rPr sz="1111" spc="4" dirty="0">
                <a:latin typeface="Consolas"/>
                <a:cs typeface="Consolas"/>
              </a:rPr>
              <a:t>re</a:t>
            </a:r>
            <a:r>
              <a:rPr sz="1111" dirty="0">
                <a:latin typeface="Consolas"/>
                <a:cs typeface="Consolas"/>
              </a:rPr>
              <a:t>t</a:t>
            </a:r>
            <a:r>
              <a:rPr sz="1111" spc="44" dirty="0"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=</a:t>
            </a:r>
            <a:r>
              <a:rPr sz="1111" spc="4" dirty="0">
                <a:latin typeface="Consolas"/>
                <a:cs typeface="Consolas"/>
              </a:rPr>
              <a:t> 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lang="en-US" sz="1111" spc="-8" dirty="0">
                <a:latin typeface="굴림"/>
                <a:cs typeface="굴림"/>
              </a:rPr>
              <a:t>HAk0g9n8cs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sz="1111" dirty="0">
              <a:latin typeface="Consolas"/>
              <a:cs typeface="Consolas"/>
            </a:endParaRPr>
          </a:p>
          <a:p>
            <a:pPr marL="438535"/>
            <a:r>
              <a:rPr sz="1111" dirty="0">
                <a:latin typeface="Consolas"/>
                <a:cs typeface="Consolas"/>
              </a:rPr>
              <a:t>u</a:t>
            </a:r>
            <a:r>
              <a:rPr sz="1111" spc="-8" dirty="0">
                <a:latin typeface="Consolas"/>
                <a:cs typeface="Consolas"/>
              </a:rPr>
              <a:t>r</a:t>
            </a:r>
            <a:r>
              <a:rPr sz="1111" dirty="0">
                <a:latin typeface="Consolas"/>
                <a:cs typeface="Consolas"/>
              </a:rPr>
              <a:t>l1</a:t>
            </a:r>
            <a:r>
              <a:rPr sz="1111" spc="20" dirty="0"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=</a:t>
            </a:r>
            <a:r>
              <a:rPr sz="1111" spc="4" dirty="0">
                <a:latin typeface="Consolas"/>
                <a:cs typeface="Consolas"/>
              </a:rPr>
              <a:t> 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sz="1111" spc="-60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sz="1111" dirty="0">
              <a:latin typeface="Consolas"/>
              <a:cs typeface="Consolas"/>
            </a:endParaRPr>
          </a:p>
          <a:p>
            <a:pPr marL="438535" marR="4033"/>
            <a:r>
              <a:rPr sz="1111" dirty="0">
                <a:latin typeface="Consolas"/>
                <a:cs typeface="Consolas"/>
              </a:rPr>
              <a:t>u</a:t>
            </a:r>
            <a:r>
              <a:rPr sz="1111" spc="-8" dirty="0">
                <a:latin typeface="Consolas"/>
                <a:cs typeface="Consolas"/>
              </a:rPr>
              <a:t>r</a:t>
            </a:r>
            <a:r>
              <a:rPr sz="1111" dirty="0">
                <a:latin typeface="Consolas"/>
                <a:cs typeface="Consolas"/>
              </a:rPr>
              <a:t>l2</a:t>
            </a:r>
            <a:r>
              <a:rPr sz="1111" spc="20" dirty="0"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=</a:t>
            </a:r>
            <a:r>
              <a:rPr sz="1111" spc="4" dirty="0">
                <a:latin typeface="Consolas"/>
                <a:cs typeface="Consolas"/>
              </a:rPr>
              <a:t> 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sz="1111" spc="-60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$&amp;d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is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pla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y=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20&amp;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ta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t=5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0&amp;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sor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si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" </a:t>
            </a:r>
            <a:r>
              <a:rPr sz="1111" dirty="0">
                <a:latin typeface="Consolas"/>
                <a:cs typeface="Consolas"/>
              </a:rPr>
              <a:t>u</a:t>
            </a:r>
            <a:r>
              <a:rPr sz="1111" spc="-8" dirty="0">
                <a:latin typeface="Consolas"/>
                <a:cs typeface="Consolas"/>
              </a:rPr>
              <a:t>r</a:t>
            </a:r>
            <a:r>
              <a:rPr sz="1111" dirty="0">
                <a:latin typeface="Consolas"/>
                <a:cs typeface="Consolas"/>
              </a:rPr>
              <a:t>l3</a:t>
            </a:r>
            <a:r>
              <a:rPr sz="1111" spc="20" dirty="0"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=</a:t>
            </a:r>
            <a:r>
              <a:rPr sz="1111" spc="4" dirty="0">
                <a:latin typeface="Consolas"/>
                <a:cs typeface="Consolas"/>
              </a:rPr>
              <a:t> 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sz="1111" spc="-60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$&amp;d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is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pla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y=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20&amp;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ta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t=5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0&amp;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sor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=d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te"</a:t>
            </a:r>
            <a:endParaRPr sz="1111" dirty="0">
              <a:latin typeface="Consolas"/>
              <a:cs typeface="Consolas"/>
            </a:endParaRPr>
          </a:p>
          <a:p>
            <a:pPr>
              <a:spcBef>
                <a:spcPts val="10"/>
              </a:spcBef>
            </a:pPr>
            <a:endParaRPr sz="1151" dirty="0">
              <a:latin typeface="Times New Roman"/>
              <a:cs typeface="Times New Roman"/>
            </a:endParaRPr>
          </a:p>
          <a:p>
            <a:pPr marL="438535">
              <a:lnSpc>
                <a:spcPts val="1326"/>
              </a:lnSpc>
            </a:pPr>
            <a:r>
              <a:rPr sz="1111" spc="-8" dirty="0">
                <a:solidFill>
                  <a:srgbClr val="008000"/>
                </a:solidFill>
                <a:latin typeface="Consolas"/>
                <a:cs typeface="Consolas"/>
              </a:rPr>
              <a:t>#heade</a:t>
            </a:r>
            <a:r>
              <a:rPr sz="1111" spc="-4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111" dirty="0">
                <a:solidFill>
                  <a:srgbClr val="008000"/>
                </a:solidFill>
                <a:latin typeface="굴림"/>
                <a:cs typeface="굴림"/>
              </a:rPr>
              <a:t>에 </a:t>
            </a:r>
            <a:r>
              <a:rPr sz="1111" spc="-95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spc="-4" dirty="0">
                <a:solidFill>
                  <a:srgbClr val="008000"/>
                </a:solidFill>
                <a:latin typeface="굴림"/>
                <a:cs typeface="굴림"/>
              </a:rPr>
              <a:t>추가</a:t>
            </a:r>
            <a:r>
              <a:rPr sz="1111" dirty="0">
                <a:solidFill>
                  <a:srgbClr val="008000"/>
                </a:solidFill>
                <a:latin typeface="굴림"/>
                <a:cs typeface="굴림"/>
              </a:rPr>
              <a:t>될 </a:t>
            </a:r>
            <a:r>
              <a:rPr sz="1111" spc="-135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spc="-4" dirty="0">
                <a:solidFill>
                  <a:srgbClr val="008000"/>
                </a:solidFill>
                <a:latin typeface="굴림"/>
                <a:cs typeface="굴림"/>
              </a:rPr>
              <a:t>내용</a:t>
            </a:r>
            <a:endParaRPr sz="1111" dirty="0">
              <a:latin typeface="굴림"/>
              <a:cs typeface="굴림"/>
            </a:endParaRPr>
          </a:p>
          <a:p>
            <a:pPr marL="438535">
              <a:lnSpc>
                <a:spcPts val="1326"/>
              </a:lnSpc>
            </a:pP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headers </a:t>
            </a:r>
            <a:r>
              <a:rPr sz="1111" dirty="0">
                <a:latin typeface="Consolas"/>
                <a:cs typeface="Consolas"/>
              </a:rPr>
              <a:t>=</a:t>
            </a:r>
            <a:r>
              <a:rPr sz="1111" spc="4" dirty="0"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{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X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-N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av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Cl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ien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t-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Id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dirty="0">
                <a:latin typeface="Consolas"/>
                <a:cs typeface="Consolas"/>
              </a:rPr>
              <a:t>:</a:t>
            </a:r>
            <a:r>
              <a:rPr sz="1111" spc="4" dirty="0">
                <a:latin typeface="Consolas"/>
                <a:cs typeface="Consolas"/>
              </a:rPr>
              <a:t>c</a:t>
            </a:r>
            <a:r>
              <a:rPr sz="1111" dirty="0">
                <a:latin typeface="Consolas"/>
                <a:cs typeface="Consolas"/>
              </a:rPr>
              <a:t>l</a:t>
            </a:r>
            <a:r>
              <a:rPr sz="1111" spc="4" dirty="0">
                <a:latin typeface="Consolas"/>
                <a:cs typeface="Consolas"/>
              </a:rPr>
              <a:t>i</a:t>
            </a:r>
            <a:r>
              <a:rPr sz="1111" dirty="0">
                <a:latin typeface="Consolas"/>
                <a:cs typeface="Consolas"/>
              </a:rPr>
              <a:t>e</a:t>
            </a:r>
            <a:r>
              <a:rPr sz="1111" spc="4" dirty="0">
                <a:latin typeface="Consolas"/>
                <a:cs typeface="Consolas"/>
              </a:rPr>
              <a:t>nt</a:t>
            </a:r>
            <a:r>
              <a:rPr sz="1111" dirty="0">
                <a:latin typeface="Consolas"/>
                <a:cs typeface="Consolas"/>
              </a:rPr>
              <a:t>_</a:t>
            </a:r>
            <a:r>
              <a:rPr sz="1111" spc="4" dirty="0">
                <a:latin typeface="Consolas"/>
                <a:cs typeface="Consolas"/>
              </a:rPr>
              <a:t>i</a:t>
            </a:r>
            <a:r>
              <a:rPr sz="1111" dirty="0">
                <a:latin typeface="Consolas"/>
                <a:cs typeface="Consolas"/>
              </a:rPr>
              <a:t>d, 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X-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Nav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-C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lie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Se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cre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spc="4" dirty="0">
                <a:latin typeface="Consolas"/>
                <a:cs typeface="Consolas"/>
              </a:rPr>
              <a:t>:c</a:t>
            </a:r>
            <a:r>
              <a:rPr sz="1111" dirty="0">
                <a:latin typeface="Consolas"/>
                <a:cs typeface="Consolas"/>
              </a:rPr>
              <a:t>lie</a:t>
            </a:r>
            <a:r>
              <a:rPr sz="1111" spc="4" dirty="0">
                <a:latin typeface="Consolas"/>
                <a:cs typeface="Consolas"/>
              </a:rPr>
              <a:t>nt</a:t>
            </a:r>
            <a:r>
              <a:rPr sz="1111" dirty="0">
                <a:latin typeface="Consolas"/>
                <a:cs typeface="Consolas"/>
              </a:rPr>
              <a:t>_s</a:t>
            </a:r>
            <a:r>
              <a:rPr sz="1111" spc="8" dirty="0">
                <a:latin typeface="Consolas"/>
                <a:cs typeface="Consolas"/>
              </a:rPr>
              <a:t>e</a:t>
            </a:r>
            <a:r>
              <a:rPr sz="1111" dirty="0">
                <a:latin typeface="Consolas"/>
                <a:cs typeface="Consolas"/>
              </a:rPr>
              <a:t>cre</a:t>
            </a:r>
            <a:r>
              <a:rPr sz="1111" spc="4" dirty="0">
                <a:latin typeface="Consolas"/>
                <a:cs typeface="Consolas"/>
              </a:rPr>
              <a:t>t</a:t>
            </a:r>
            <a:r>
              <a:rPr sz="1111" dirty="0">
                <a:latin typeface="Consolas"/>
                <a:cs typeface="Consolas"/>
              </a:rPr>
              <a:t>}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157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7705862" cy="2904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요청 </a:t>
            </a:r>
            <a:r>
              <a:rPr sz="1429" b="1" spc="-12" dirty="0">
                <a:latin typeface="맑은 고딕"/>
                <a:cs typeface="맑은 고딕"/>
              </a:rPr>
              <a:t>URL</a:t>
            </a:r>
            <a:r>
              <a:rPr sz="1429" b="1" spc="4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예</a:t>
            </a:r>
            <a:endParaRPr sz="1429">
              <a:latin typeface="맑은 고딕"/>
              <a:cs typeface="맑은 고딕"/>
            </a:endParaRPr>
          </a:p>
          <a:p>
            <a:pPr marL="440551">
              <a:spcBef>
                <a:spcPts val="55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블로그에서</a:t>
            </a:r>
            <a:r>
              <a:rPr sz="1270" b="1" spc="20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강남역을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검색한</a:t>
            </a:r>
            <a:r>
              <a:rPr sz="1270" b="1" spc="12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</a:t>
            </a:r>
            <a:r>
              <a:rPr sz="1270" b="1" spc="-8" dirty="0">
                <a:latin typeface="맑은 고딕"/>
                <a:cs typeface="맑은 고딕"/>
              </a:rPr>
              <a:t>(10</a:t>
            </a:r>
            <a:r>
              <a:rPr sz="1270" b="1" spc="-16" dirty="0">
                <a:latin typeface="맑은 고딕"/>
                <a:cs typeface="맑은 고딕"/>
              </a:rPr>
              <a:t>개의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결과가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첫번째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결과부터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출력</a:t>
            </a:r>
            <a:r>
              <a:rPr sz="1270" b="1" spc="-8" dirty="0">
                <a:latin typeface="맑은 고딕"/>
                <a:cs typeface="맑은 고딕"/>
              </a:rPr>
              <a:t>)</a:t>
            </a:r>
            <a:endParaRPr sz="1270">
              <a:latin typeface="맑은 고딕"/>
              <a:cs typeface="맑은 고딕"/>
            </a:endParaRPr>
          </a:p>
          <a:p>
            <a:pPr marL="567575">
              <a:spcBef>
                <a:spcPts val="556"/>
              </a:spcBef>
            </a:pPr>
            <a:r>
              <a:rPr sz="953" spc="-8" dirty="0">
                <a:solidFill>
                  <a:srgbClr val="506DA4"/>
                </a:solidFill>
                <a:latin typeface="돋움"/>
                <a:cs typeface="돋움"/>
              </a:rPr>
              <a:t>- </a:t>
            </a:r>
            <a:r>
              <a:rPr sz="953" spc="40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검색결과</a:t>
            </a:r>
            <a:r>
              <a:rPr sz="953" b="1" spc="-8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출력</a:t>
            </a:r>
            <a:r>
              <a:rPr sz="953" b="1" spc="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개수는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spc="-8" dirty="0">
                <a:solidFill>
                  <a:srgbClr val="FF0000"/>
                </a:solidFill>
                <a:latin typeface="맑은 고딕"/>
                <a:cs typeface="맑은 고딕"/>
              </a:rPr>
              <a:t>10</a:t>
            </a:r>
            <a:r>
              <a:rPr sz="953" b="1" dirty="0">
                <a:solidFill>
                  <a:srgbClr val="FF0000"/>
                </a:solidFill>
                <a:latin typeface="맑은 고딕"/>
                <a:cs typeface="맑은 고딕"/>
              </a:rPr>
              <a:t>개를</a:t>
            </a:r>
            <a:r>
              <a:rPr sz="953" b="1" spc="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953" b="1" dirty="0">
                <a:solidFill>
                  <a:srgbClr val="FF0000"/>
                </a:solidFill>
                <a:latin typeface="맑은 고딕"/>
                <a:cs typeface="맑은 고딕"/>
              </a:rPr>
              <a:t>첫번쨰</a:t>
            </a:r>
            <a:r>
              <a:rPr sz="953" b="1" spc="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953" b="1" dirty="0">
                <a:solidFill>
                  <a:srgbClr val="FF0000"/>
                </a:solidFill>
                <a:latin typeface="맑은 고딕"/>
                <a:cs typeface="맑은 고딕"/>
              </a:rPr>
              <a:t>결과부터</a:t>
            </a:r>
            <a:r>
              <a:rPr sz="953" b="1" spc="-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953" b="1" dirty="0">
                <a:solidFill>
                  <a:srgbClr val="FF0000"/>
                </a:solidFill>
                <a:latin typeface="맑은 고딕"/>
                <a:cs typeface="맑은 고딕"/>
              </a:rPr>
              <a:t>출력하는게</a:t>
            </a:r>
            <a:r>
              <a:rPr sz="953" b="1" spc="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953" b="1" dirty="0">
                <a:solidFill>
                  <a:srgbClr val="FF0000"/>
                </a:solidFill>
                <a:latin typeface="맑은 고딕"/>
                <a:cs typeface="맑은 고딕"/>
              </a:rPr>
              <a:t>기본값</a:t>
            </a:r>
            <a:r>
              <a:rPr sz="953" b="1" dirty="0">
                <a:latin typeface="맑은 고딕"/>
                <a:cs typeface="맑은 고딕"/>
              </a:rPr>
              <a:t>으로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설정되어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있음</a:t>
            </a:r>
            <a:endParaRPr sz="953">
              <a:latin typeface="맑은 고딕"/>
              <a:cs typeface="맑은 고딕"/>
            </a:endParaRPr>
          </a:p>
          <a:p>
            <a:pPr marL="570095" indent="-129544">
              <a:spcBef>
                <a:spcPts val="548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b="1" spc="-8" dirty="0">
                <a:latin typeface="맑은 고딕"/>
                <a:cs typeface="맑은 고딕"/>
              </a:rPr>
              <a:t>htt</a:t>
            </a:r>
            <a:r>
              <a:rPr sz="1270" b="1" spc="-16" dirty="0">
                <a:latin typeface="맑은 고딕"/>
                <a:cs typeface="맑은 고딕"/>
              </a:rPr>
              <a:t>ps</a:t>
            </a:r>
            <a:r>
              <a:rPr sz="1270" b="1" spc="-8" dirty="0">
                <a:latin typeface="맑은 고딕"/>
                <a:cs typeface="맑은 고딕"/>
              </a:rPr>
              <a:t>:/</a:t>
            </a:r>
            <a:r>
              <a:rPr sz="1270" b="1" spc="-16" dirty="0">
                <a:latin typeface="맑은 고딕"/>
                <a:cs typeface="맑은 고딕"/>
              </a:rPr>
              <a:t>/o</a:t>
            </a:r>
            <a:r>
              <a:rPr sz="1270" b="1" spc="-12" dirty="0">
                <a:latin typeface="맑은 고딕"/>
                <a:cs typeface="맑은 고딕"/>
              </a:rPr>
              <a:t>p</a:t>
            </a:r>
            <a:r>
              <a:rPr sz="1270" b="1" spc="-16" dirty="0">
                <a:latin typeface="맑은 고딕"/>
                <a:cs typeface="맑은 고딕"/>
              </a:rPr>
              <a:t>e</a:t>
            </a:r>
            <a:r>
              <a:rPr sz="1270" b="1" spc="-12" dirty="0">
                <a:latin typeface="맑은 고딕"/>
                <a:cs typeface="맑은 고딕"/>
              </a:rPr>
              <a:t>na</a:t>
            </a:r>
            <a:r>
              <a:rPr sz="1270" b="1" spc="-16" dirty="0">
                <a:latin typeface="맑은 고딕"/>
                <a:cs typeface="맑은 고딕"/>
              </a:rPr>
              <a:t>p</a:t>
            </a:r>
            <a:r>
              <a:rPr sz="1270" b="1" spc="-8" dirty="0">
                <a:latin typeface="맑은 고딕"/>
                <a:cs typeface="맑은 고딕"/>
              </a:rPr>
              <a:t>i</a:t>
            </a:r>
            <a:r>
              <a:rPr sz="1270" b="1" spc="-4" dirty="0">
                <a:latin typeface="맑은 고딕"/>
                <a:cs typeface="맑은 고딕"/>
              </a:rPr>
              <a:t>.</a:t>
            </a:r>
            <a:r>
              <a:rPr sz="1270" b="1" dirty="0">
                <a:latin typeface="맑은 고딕"/>
                <a:cs typeface="맑은 고딕"/>
              </a:rPr>
              <a:t>n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24" dirty="0">
                <a:latin typeface="맑은 고딕"/>
                <a:cs typeface="맑은 고딕"/>
              </a:rPr>
              <a:t>v</a:t>
            </a:r>
            <a:r>
              <a:rPr sz="1270" b="1" spc="-8" dirty="0">
                <a:latin typeface="맑은 고딕"/>
                <a:cs typeface="맑은 고딕"/>
              </a:rPr>
              <a:t>e</a:t>
            </a:r>
            <a:r>
              <a:rPr sz="1270" b="1" spc="-123" dirty="0">
                <a:latin typeface="맑은 고딕"/>
                <a:cs typeface="맑은 고딕"/>
              </a:rPr>
              <a:t>r</a:t>
            </a:r>
            <a:r>
              <a:rPr sz="1270" b="1" spc="-8" dirty="0">
                <a:latin typeface="맑은 고딕"/>
                <a:cs typeface="맑은 고딕"/>
              </a:rPr>
              <a:t>.com/v</a:t>
            </a:r>
            <a:r>
              <a:rPr sz="1270" b="1" spc="-16" dirty="0">
                <a:latin typeface="맑은 고딕"/>
                <a:cs typeface="맑은 고딕"/>
              </a:rPr>
              <a:t>1</a:t>
            </a:r>
            <a:r>
              <a:rPr sz="1270" b="1" spc="-8" dirty="0">
                <a:latin typeface="맑은 고딕"/>
                <a:cs typeface="맑은 고딕"/>
              </a:rPr>
              <a:t>/</a:t>
            </a:r>
            <a:r>
              <a:rPr sz="1270" b="1" spc="-16" dirty="0">
                <a:latin typeface="맑은 고딕"/>
                <a:cs typeface="맑은 고딕"/>
              </a:rPr>
              <a:t>s</a:t>
            </a:r>
            <a:r>
              <a:rPr sz="1270" b="1" spc="-8" dirty="0">
                <a:latin typeface="맑은 고딕"/>
                <a:cs typeface="맑은 고딕"/>
              </a:rPr>
              <a:t>ea</a:t>
            </a:r>
            <a:r>
              <a:rPr sz="1270" b="1" spc="-24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ch/</a:t>
            </a:r>
            <a:r>
              <a:rPr sz="1270" b="1" spc="-8" dirty="0">
                <a:latin typeface="맑은 고딕"/>
                <a:cs typeface="맑은 고딕"/>
              </a:rPr>
              <a:t>bl</a:t>
            </a:r>
            <a:r>
              <a:rPr sz="1270" b="1" spc="-16" dirty="0">
                <a:latin typeface="맑은 고딕"/>
                <a:cs typeface="맑은 고딕"/>
              </a:rPr>
              <a:t>o</a:t>
            </a:r>
            <a:r>
              <a:rPr sz="1270" b="1" spc="-4" dirty="0">
                <a:latin typeface="맑은 고딕"/>
                <a:cs typeface="맑은 고딕"/>
              </a:rPr>
              <a:t>g</a:t>
            </a:r>
            <a:r>
              <a:rPr sz="1270" b="1" spc="-12" dirty="0">
                <a:latin typeface="맑은 고딕"/>
                <a:cs typeface="맑은 고딕"/>
              </a:rPr>
              <a:t>?</a:t>
            </a:r>
            <a:r>
              <a:rPr sz="1270" b="1" spc="-16" dirty="0">
                <a:latin typeface="맑은 고딕"/>
                <a:cs typeface="맑은 고딕"/>
              </a:rPr>
              <a:t>q</a:t>
            </a:r>
            <a:r>
              <a:rPr sz="1270" b="1" spc="-12" dirty="0">
                <a:latin typeface="맑은 고딕"/>
                <a:cs typeface="맑은 고딕"/>
              </a:rPr>
              <a:t>ue</a:t>
            </a:r>
            <a:r>
              <a:rPr sz="1270" b="1" spc="52" dirty="0">
                <a:latin typeface="맑은 고딕"/>
                <a:cs typeface="맑은 고딕"/>
              </a:rPr>
              <a:t>r</a:t>
            </a:r>
            <a:r>
              <a:rPr sz="1270" b="1" spc="-8" dirty="0">
                <a:latin typeface="맑은 고딕"/>
                <a:cs typeface="맑은 고딕"/>
              </a:rPr>
              <a:t>y</a:t>
            </a:r>
            <a:r>
              <a:rPr sz="1270" b="1" spc="-4" dirty="0">
                <a:latin typeface="맑은 고딕"/>
                <a:cs typeface="맑은 고딕"/>
              </a:rPr>
              <a:t>=</a:t>
            </a:r>
            <a:r>
              <a:rPr sz="1270" b="1" spc="-16" dirty="0">
                <a:latin typeface="맑은 고딕"/>
                <a:cs typeface="맑은 고딕"/>
              </a:rPr>
              <a:t>강</a:t>
            </a:r>
            <a:r>
              <a:rPr sz="1270" b="1" spc="-12" dirty="0">
                <a:latin typeface="맑은 고딕"/>
                <a:cs typeface="맑은 고딕"/>
              </a:rPr>
              <a:t>남</a:t>
            </a:r>
            <a:r>
              <a:rPr sz="1270" b="1" spc="-16" dirty="0">
                <a:latin typeface="맑은 고딕"/>
                <a:cs typeface="맑은 고딕"/>
              </a:rPr>
              <a:t>역</a:t>
            </a:r>
            <a:endParaRPr sz="127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buClr>
                <a:srgbClr val="506DA4"/>
              </a:buClr>
              <a:buFont typeface="Arial"/>
              <a:buChar char="•"/>
            </a:pPr>
            <a:endParaRPr sz="1270">
              <a:latin typeface="Times New Roman"/>
              <a:cs typeface="Times New Roman"/>
            </a:endParaRPr>
          </a:p>
          <a:p>
            <a:pPr>
              <a:spcBef>
                <a:spcPts val="39"/>
              </a:spcBef>
              <a:buClr>
                <a:srgbClr val="506DA4"/>
              </a:buClr>
              <a:buFont typeface="Arial"/>
              <a:buChar char="•"/>
            </a:pPr>
            <a:endParaRPr sz="992">
              <a:latin typeface="Times New Roman"/>
              <a:cs typeface="Times New Roman"/>
            </a:endParaRPr>
          </a:p>
          <a:p>
            <a:pPr marL="440551"/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블로그에서</a:t>
            </a:r>
            <a:r>
              <a:rPr sz="1270" b="1" spc="20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강남역을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검색한</a:t>
            </a:r>
            <a:r>
              <a:rPr sz="1270" b="1" spc="12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</a:t>
            </a:r>
            <a:r>
              <a:rPr sz="1270" b="1" dirty="0">
                <a:latin typeface="맑은 고딕"/>
                <a:cs typeface="맑은 고딕"/>
              </a:rPr>
              <a:t> </a:t>
            </a:r>
            <a:r>
              <a:rPr sz="1270" b="1" spc="-12" dirty="0">
                <a:latin typeface="맑은 고딕"/>
                <a:cs typeface="맑은 고딕"/>
              </a:rPr>
              <a:t>20</a:t>
            </a:r>
            <a:r>
              <a:rPr sz="1270" b="1" spc="-16" dirty="0">
                <a:latin typeface="맑은 고딕"/>
                <a:cs typeface="맑은 고딕"/>
              </a:rPr>
              <a:t>개를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2" dirty="0">
                <a:latin typeface="맑은 고딕"/>
                <a:cs typeface="맑은 고딕"/>
              </a:rPr>
              <a:t>50</a:t>
            </a:r>
            <a:r>
              <a:rPr sz="1270" b="1" spc="-16" dirty="0">
                <a:latin typeface="맑은 고딕"/>
                <a:cs typeface="맑은 고딕"/>
              </a:rPr>
              <a:t>번째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결과부터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출력</a:t>
            </a:r>
            <a:r>
              <a:rPr sz="1270" b="1" spc="-8" dirty="0">
                <a:latin typeface="맑은 고딕"/>
                <a:cs typeface="맑은 고딕"/>
              </a:rPr>
              <a:t>(</a:t>
            </a:r>
            <a:r>
              <a:rPr sz="1270" b="1" spc="-16" dirty="0">
                <a:latin typeface="맑은 고딕"/>
                <a:cs typeface="맑은 고딕"/>
              </a:rPr>
              <a:t>유사도순</a:t>
            </a:r>
            <a:r>
              <a:rPr sz="1270" b="1" spc="-8" dirty="0">
                <a:latin typeface="맑은 고딕"/>
                <a:cs typeface="맑은 고딕"/>
              </a:rPr>
              <a:t>)</a:t>
            </a:r>
            <a:endParaRPr sz="1270">
              <a:latin typeface="맑은 고딕"/>
              <a:cs typeface="맑은 고딕"/>
            </a:endParaRPr>
          </a:p>
          <a:p>
            <a:pPr marL="570095" indent="-129544">
              <a:spcBef>
                <a:spcPts val="552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b="1" spc="-8" dirty="0">
                <a:latin typeface="맑은 고딕"/>
                <a:cs typeface="맑은 고딕"/>
              </a:rPr>
              <a:t>http</a:t>
            </a:r>
            <a:r>
              <a:rPr sz="1270" b="1" spc="-16" dirty="0">
                <a:latin typeface="맑은 고딕"/>
                <a:cs typeface="맑은 고딕"/>
              </a:rPr>
              <a:t>s</a:t>
            </a:r>
            <a:r>
              <a:rPr sz="1270" b="1" spc="-8" dirty="0">
                <a:latin typeface="맑은 고딕"/>
                <a:cs typeface="맑은 고딕"/>
              </a:rPr>
              <a:t>:/</a:t>
            </a:r>
            <a:r>
              <a:rPr sz="1270" b="1" spc="-16" dirty="0">
                <a:latin typeface="맑은 고딕"/>
                <a:cs typeface="맑은 고딕"/>
              </a:rPr>
              <a:t>/</a:t>
            </a:r>
            <a:r>
              <a:rPr sz="1270" b="1" spc="-12" dirty="0">
                <a:latin typeface="맑은 고딕"/>
                <a:cs typeface="맑은 고딕"/>
              </a:rPr>
              <a:t>openapi</a:t>
            </a:r>
            <a:r>
              <a:rPr sz="1270" b="1" spc="-4" dirty="0">
                <a:latin typeface="맑은 고딕"/>
                <a:cs typeface="맑은 고딕"/>
              </a:rPr>
              <a:t>.</a:t>
            </a:r>
            <a:r>
              <a:rPr sz="1270" b="1" dirty="0">
                <a:latin typeface="맑은 고딕"/>
                <a:cs typeface="맑은 고딕"/>
              </a:rPr>
              <a:t>n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24" dirty="0">
                <a:latin typeface="맑은 고딕"/>
                <a:cs typeface="맑은 고딕"/>
              </a:rPr>
              <a:t>v</a:t>
            </a:r>
            <a:r>
              <a:rPr sz="1270" b="1" spc="-8" dirty="0">
                <a:latin typeface="맑은 고딕"/>
                <a:cs typeface="맑은 고딕"/>
              </a:rPr>
              <a:t>e</a:t>
            </a:r>
            <a:r>
              <a:rPr sz="1270" b="1" spc="-119" dirty="0">
                <a:latin typeface="맑은 고딕"/>
                <a:cs typeface="맑은 고딕"/>
              </a:rPr>
              <a:t>r</a:t>
            </a:r>
            <a:r>
              <a:rPr sz="1270" b="1" spc="-8" dirty="0">
                <a:latin typeface="맑은 고딕"/>
                <a:cs typeface="맑은 고딕"/>
              </a:rPr>
              <a:t>.com</a:t>
            </a:r>
            <a:r>
              <a:rPr sz="1270" b="1" spc="-4" dirty="0">
                <a:latin typeface="맑은 고딕"/>
                <a:cs typeface="맑은 고딕"/>
              </a:rPr>
              <a:t>/</a:t>
            </a:r>
            <a:r>
              <a:rPr sz="1270" b="1" spc="-12" dirty="0">
                <a:latin typeface="맑은 고딕"/>
                <a:cs typeface="맑은 고딕"/>
              </a:rPr>
              <a:t>v</a:t>
            </a:r>
            <a:r>
              <a:rPr sz="1270" b="1" spc="-8" dirty="0">
                <a:latin typeface="맑은 고딕"/>
                <a:cs typeface="맑은 고딕"/>
              </a:rPr>
              <a:t>1/</a:t>
            </a:r>
            <a:r>
              <a:rPr sz="1270" b="1" spc="-12" dirty="0">
                <a:latin typeface="맑은 고딕"/>
                <a:cs typeface="맑은 고딕"/>
              </a:rPr>
              <a:t>s</a:t>
            </a:r>
            <a:r>
              <a:rPr sz="1270" b="1" spc="-8" dirty="0">
                <a:latin typeface="맑은 고딕"/>
                <a:cs typeface="맑은 고딕"/>
              </a:rPr>
              <a:t>e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24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c</a:t>
            </a:r>
            <a:r>
              <a:rPr sz="1270" b="1" spc="-8" dirty="0">
                <a:latin typeface="맑은 고딕"/>
                <a:cs typeface="맑은 고딕"/>
              </a:rPr>
              <a:t>h/bl</a:t>
            </a:r>
            <a:r>
              <a:rPr sz="1270" b="1" spc="-16" dirty="0">
                <a:latin typeface="맑은 고딕"/>
                <a:cs typeface="맑은 고딕"/>
              </a:rPr>
              <a:t>o</a:t>
            </a:r>
            <a:r>
              <a:rPr sz="1270" b="1" spc="-4" dirty="0">
                <a:latin typeface="맑은 고딕"/>
                <a:cs typeface="맑은 고딕"/>
              </a:rPr>
              <a:t>g</a:t>
            </a:r>
            <a:r>
              <a:rPr sz="1270" b="1" spc="-12" dirty="0">
                <a:latin typeface="맑은 고딕"/>
                <a:cs typeface="맑은 고딕"/>
              </a:rPr>
              <a:t>?que</a:t>
            </a:r>
            <a:r>
              <a:rPr sz="1270" b="1" spc="44" dirty="0">
                <a:latin typeface="맑은 고딕"/>
                <a:cs typeface="맑은 고딕"/>
              </a:rPr>
              <a:t>r</a:t>
            </a:r>
            <a:r>
              <a:rPr sz="1270" b="1" spc="-8" dirty="0">
                <a:latin typeface="맑은 고딕"/>
                <a:cs typeface="맑은 고딕"/>
              </a:rPr>
              <a:t>y</a:t>
            </a:r>
            <a:r>
              <a:rPr sz="1270" b="1" dirty="0">
                <a:latin typeface="맑은 고딕"/>
                <a:cs typeface="맑은 고딕"/>
              </a:rPr>
              <a:t>=</a:t>
            </a:r>
            <a:r>
              <a:rPr sz="1270" b="1" spc="-16" dirty="0">
                <a:latin typeface="맑은 고딕"/>
                <a:cs typeface="맑은 고딕"/>
              </a:rPr>
              <a:t>강</a:t>
            </a:r>
            <a:r>
              <a:rPr sz="1270" b="1" spc="-8" dirty="0">
                <a:latin typeface="맑은 고딕"/>
                <a:cs typeface="맑은 고딕"/>
              </a:rPr>
              <a:t>남</a:t>
            </a:r>
            <a:r>
              <a:rPr sz="1270" b="1" spc="-16" dirty="0">
                <a:latin typeface="맑은 고딕"/>
                <a:cs typeface="맑은 고딕"/>
              </a:rPr>
              <a:t>역</a:t>
            </a:r>
            <a:r>
              <a:rPr sz="1270" b="1" spc="-8" dirty="0">
                <a:latin typeface="맑은 고딕"/>
                <a:cs typeface="맑은 고딕"/>
              </a:rPr>
              <a:t>$&amp;disp</a:t>
            </a:r>
            <a:r>
              <a:rPr sz="1270" b="1" spc="-12" dirty="0">
                <a:latin typeface="맑은 고딕"/>
                <a:cs typeface="맑은 고딕"/>
              </a:rPr>
              <a:t>l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8" dirty="0">
                <a:latin typeface="맑은 고딕"/>
                <a:cs typeface="맑은 고딕"/>
              </a:rPr>
              <a:t>y=2</a:t>
            </a:r>
            <a:r>
              <a:rPr sz="1270" b="1" spc="-4" dirty="0">
                <a:latin typeface="맑은 고딕"/>
                <a:cs typeface="맑은 고딕"/>
              </a:rPr>
              <a:t>0</a:t>
            </a:r>
            <a:r>
              <a:rPr sz="1270" b="1" spc="-12" dirty="0">
                <a:latin typeface="맑은 고딕"/>
                <a:cs typeface="맑은 고딕"/>
              </a:rPr>
              <a:t>&amp;s</a:t>
            </a:r>
            <a:r>
              <a:rPr sz="1270" b="1" spc="-4" dirty="0">
                <a:latin typeface="맑은 고딕"/>
                <a:cs typeface="맑은 고딕"/>
              </a:rPr>
              <a:t>t</a:t>
            </a:r>
            <a:r>
              <a:rPr sz="1270" b="1" spc="-8" dirty="0">
                <a:latin typeface="맑은 고딕"/>
                <a:cs typeface="맑은 고딕"/>
              </a:rPr>
              <a:t>a</a:t>
            </a:r>
            <a:r>
              <a:rPr sz="1270" b="1" spc="32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t=50</a:t>
            </a:r>
            <a:r>
              <a:rPr sz="1270" b="1" spc="-4" dirty="0">
                <a:latin typeface="맑은 고딕"/>
                <a:cs typeface="맑은 고딕"/>
              </a:rPr>
              <a:t>&amp;</a:t>
            </a:r>
            <a:r>
              <a:rPr sz="1270" b="1" spc="-12" dirty="0">
                <a:latin typeface="맑은 고딕"/>
                <a:cs typeface="맑은 고딕"/>
              </a:rPr>
              <a:t>so</a:t>
            </a:r>
            <a:r>
              <a:rPr sz="1270" b="1" spc="20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t=</a:t>
            </a:r>
            <a:r>
              <a:rPr sz="1270" b="1" spc="-4" dirty="0">
                <a:latin typeface="맑은 고딕"/>
                <a:cs typeface="맑은 고딕"/>
              </a:rPr>
              <a:t>s</a:t>
            </a:r>
            <a:r>
              <a:rPr sz="1270" b="1" spc="-12" dirty="0">
                <a:latin typeface="맑은 고딕"/>
                <a:cs typeface="맑은 고딕"/>
              </a:rPr>
              <a:t>im</a:t>
            </a:r>
            <a:endParaRPr sz="127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buClr>
                <a:srgbClr val="506DA4"/>
              </a:buClr>
              <a:buFont typeface="Arial"/>
              <a:buChar char="•"/>
            </a:pPr>
            <a:endParaRPr sz="1270">
              <a:latin typeface="Times New Roman"/>
              <a:cs typeface="Times New Roman"/>
            </a:endParaRPr>
          </a:p>
          <a:p>
            <a:pPr>
              <a:spcBef>
                <a:spcPts val="38"/>
              </a:spcBef>
              <a:buClr>
                <a:srgbClr val="506DA4"/>
              </a:buClr>
              <a:buFont typeface="Arial"/>
              <a:buChar char="•"/>
            </a:pPr>
            <a:endParaRPr sz="992">
              <a:latin typeface="Times New Roman"/>
              <a:cs typeface="Times New Roman"/>
            </a:endParaRPr>
          </a:p>
          <a:p>
            <a:pPr marL="440551"/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블로그에서</a:t>
            </a:r>
            <a:r>
              <a:rPr sz="1270" b="1" spc="20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강남역을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검색한</a:t>
            </a:r>
            <a:r>
              <a:rPr sz="1270" b="1" spc="12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</a:t>
            </a:r>
            <a:r>
              <a:rPr sz="1270" b="1" dirty="0">
                <a:latin typeface="맑은 고딕"/>
                <a:cs typeface="맑은 고딕"/>
              </a:rPr>
              <a:t> </a:t>
            </a:r>
            <a:r>
              <a:rPr sz="1270" b="1" spc="-12" dirty="0">
                <a:latin typeface="맑은 고딕"/>
                <a:cs typeface="맑은 고딕"/>
              </a:rPr>
              <a:t>20</a:t>
            </a:r>
            <a:r>
              <a:rPr sz="1270" b="1" spc="-16" dirty="0">
                <a:latin typeface="맑은 고딕"/>
                <a:cs typeface="맑은 고딕"/>
              </a:rPr>
              <a:t>개를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2" dirty="0">
                <a:latin typeface="맑은 고딕"/>
                <a:cs typeface="맑은 고딕"/>
              </a:rPr>
              <a:t>50</a:t>
            </a:r>
            <a:r>
              <a:rPr sz="1270" b="1" spc="-16" dirty="0">
                <a:latin typeface="맑은 고딕"/>
                <a:cs typeface="맑은 고딕"/>
              </a:rPr>
              <a:t>번째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결과부터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출력</a:t>
            </a:r>
            <a:r>
              <a:rPr sz="1270" b="1" spc="-8" dirty="0">
                <a:latin typeface="맑은 고딕"/>
                <a:cs typeface="맑은 고딕"/>
              </a:rPr>
              <a:t>(</a:t>
            </a:r>
            <a:r>
              <a:rPr sz="1270" b="1" spc="-16" dirty="0">
                <a:latin typeface="맑은 고딕"/>
                <a:cs typeface="맑은 고딕"/>
              </a:rPr>
              <a:t>날짜순</a:t>
            </a:r>
            <a:r>
              <a:rPr sz="1270" b="1" spc="-8" dirty="0">
                <a:latin typeface="맑은 고딕"/>
                <a:cs typeface="맑은 고딕"/>
              </a:rPr>
              <a:t>)</a:t>
            </a:r>
            <a:endParaRPr sz="1270">
              <a:latin typeface="맑은 고딕"/>
              <a:cs typeface="맑은 고딕"/>
            </a:endParaRPr>
          </a:p>
          <a:p>
            <a:pPr marL="570095" indent="-129544">
              <a:spcBef>
                <a:spcPts val="552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b="1" spc="-8" dirty="0">
                <a:latin typeface="맑은 고딕"/>
                <a:cs typeface="맑은 고딕"/>
              </a:rPr>
              <a:t>http</a:t>
            </a:r>
            <a:r>
              <a:rPr sz="1270" b="1" spc="-16" dirty="0">
                <a:latin typeface="맑은 고딕"/>
                <a:cs typeface="맑은 고딕"/>
              </a:rPr>
              <a:t>s</a:t>
            </a:r>
            <a:r>
              <a:rPr sz="1270" b="1" spc="-8" dirty="0">
                <a:latin typeface="맑은 고딕"/>
                <a:cs typeface="맑은 고딕"/>
              </a:rPr>
              <a:t>:/</a:t>
            </a:r>
            <a:r>
              <a:rPr sz="1270" b="1" spc="-16" dirty="0">
                <a:latin typeface="맑은 고딕"/>
                <a:cs typeface="맑은 고딕"/>
              </a:rPr>
              <a:t>/</a:t>
            </a:r>
            <a:r>
              <a:rPr sz="1270" b="1" spc="-12" dirty="0">
                <a:latin typeface="맑은 고딕"/>
                <a:cs typeface="맑은 고딕"/>
              </a:rPr>
              <a:t>openapi</a:t>
            </a:r>
            <a:r>
              <a:rPr sz="1270" b="1" spc="-4" dirty="0">
                <a:latin typeface="맑은 고딕"/>
                <a:cs typeface="맑은 고딕"/>
              </a:rPr>
              <a:t>.</a:t>
            </a:r>
            <a:r>
              <a:rPr sz="1270" b="1" dirty="0">
                <a:latin typeface="맑은 고딕"/>
                <a:cs typeface="맑은 고딕"/>
              </a:rPr>
              <a:t>n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24" dirty="0">
                <a:latin typeface="맑은 고딕"/>
                <a:cs typeface="맑은 고딕"/>
              </a:rPr>
              <a:t>v</a:t>
            </a:r>
            <a:r>
              <a:rPr sz="1270" b="1" spc="-8" dirty="0">
                <a:latin typeface="맑은 고딕"/>
                <a:cs typeface="맑은 고딕"/>
              </a:rPr>
              <a:t>e</a:t>
            </a:r>
            <a:r>
              <a:rPr sz="1270" b="1" spc="-119" dirty="0">
                <a:latin typeface="맑은 고딕"/>
                <a:cs typeface="맑은 고딕"/>
              </a:rPr>
              <a:t>r</a:t>
            </a:r>
            <a:r>
              <a:rPr sz="1270" b="1" spc="-8" dirty="0">
                <a:latin typeface="맑은 고딕"/>
                <a:cs typeface="맑은 고딕"/>
              </a:rPr>
              <a:t>.com</a:t>
            </a:r>
            <a:r>
              <a:rPr sz="1270" b="1" spc="-4" dirty="0">
                <a:latin typeface="맑은 고딕"/>
                <a:cs typeface="맑은 고딕"/>
              </a:rPr>
              <a:t>/</a:t>
            </a:r>
            <a:r>
              <a:rPr sz="1270" b="1" spc="-12" dirty="0">
                <a:latin typeface="맑은 고딕"/>
                <a:cs typeface="맑은 고딕"/>
              </a:rPr>
              <a:t>v</a:t>
            </a:r>
            <a:r>
              <a:rPr sz="1270" b="1" spc="-8" dirty="0">
                <a:latin typeface="맑은 고딕"/>
                <a:cs typeface="맑은 고딕"/>
              </a:rPr>
              <a:t>1/</a:t>
            </a:r>
            <a:r>
              <a:rPr sz="1270" b="1" spc="-12" dirty="0">
                <a:latin typeface="맑은 고딕"/>
                <a:cs typeface="맑은 고딕"/>
              </a:rPr>
              <a:t>s</a:t>
            </a:r>
            <a:r>
              <a:rPr sz="1270" b="1" spc="-8" dirty="0">
                <a:latin typeface="맑은 고딕"/>
                <a:cs typeface="맑은 고딕"/>
              </a:rPr>
              <a:t>e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24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c</a:t>
            </a:r>
            <a:r>
              <a:rPr sz="1270" b="1" spc="-8" dirty="0">
                <a:latin typeface="맑은 고딕"/>
                <a:cs typeface="맑은 고딕"/>
              </a:rPr>
              <a:t>h/bl</a:t>
            </a:r>
            <a:r>
              <a:rPr sz="1270" b="1" spc="-16" dirty="0">
                <a:latin typeface="맑은 고딕"/>
                <a:cs typeface="맑은 고딕"/>
              </a:rPr>
              <a:t>o</a:t>
            </a:r>
            <a:r>
              <a:rPr sz="1270" b="1" spc="-4" dirty="0">
                <a:latin typeface="맑은 고딕"/>
                <a:cs typeface="맑은 고딕"/>
              </a:rPr>
              <a:t>g</a:t>
            </a:r>
            <a:r>
              <a:rPr sz="1270" b="1" spc="-12" dirty="0">
                <a:latin typeface="맑은 고딕"/>
                <a:cs typeface="맑은 고딕"/>
              </a:rPr>
              <a:t>?que</a:t>
            </a:r>
            <a:r>
              <a:rPr sz="1270" b="1" spc="44" dirty="0">
                <a:latin typeface="맑은 고딕"/>
                <a:cs typeface="맑은 고딕"/>
              </a:rPr>
              <a:t>r</a:t>
            </a:r>
            <a:r>
              <a:rPr sz="1270" b="1" spc="-8" dirty="0">
                <a:latin typeface="맑은 고딕"/>
                <a:cs typeface="맑은 고딕"/>
              </a:rPr>
              <a:t>y</a:t>
            </a:r>
            <a:r>
              <a:rPr sz="1270" b="1" dirty="0">
                <a:latin typeface="맑은 고딕"/>
                <a:cs typeface="맑은 고딕"/>
              </a:rPr>
              <a:t>=</a:t>
            </a:r>
            <a:r>
              <a:rPr sz="1270" b="1" spc="-16" dirty="0">
                <a:latin typeface="맑은 고딕"/>
                <a:cs typeface="맑은 고딕"/>
              </a:rPr>
              <a:t>강</a:t>
            </a:r>
            <a:r>
              <a:rPr sz="1270" b="1" spc="-8" dirty="0">
                <a:latin typeface="맑은 고딕"/>
                <a:cs typeface="맑은 고딕"/>
              </a:rPr>
              <a:t>남</a:t>
            </a:r>
            <a:r>
              <a:rPr sz="1270" b="1" spc="-16" dirty="0">
                <a:latin typeface="맑은 고딕"/>
                <a:cs typeface="맑은 고딕"/>
              </a:rPr>
              <a:t>역</a:t>
            </a:r>
            <a:r>
              <a:rPr sz="1270" b="1" spc="-8" dirty="0">
                <a:latin typeface="맑은 고딕"/>
                <a:cs typeface="맑은 고딕"/>
              </a:rPr>
              <a:t>$&amp;disp</a:t>
            </a:r>
            <a:r>
              <a:rPr sz="1270" b="1" spc="-12" dirty="0">
                <a:latin typeface="맑은 고딕"/>
                <a:cs typeface="맑은 고딕"/>
              </a:rPr>
              <a:t>l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8" dirty="0">
                <a:latin typeface="맑은 고딕"/>
                <a:cs typeface="맑은 고딕"/>
              </a:rPr>
              <a:t>y=2</a:t>
            </a:r>
            <a:r>
              <a:rPr sz="1270" b="1" spc="-4" dirty="0">
                <a:latin typeface="맑은 고딕"/>
                <a:cs typeface="맑은 고딕"/>
              </a:rPr>
              <a:t>0</a:t>
            </a:r>
            <a:r>
              <a:rPr sz="1270" b="1" spc="-12" dirty="0">
                <a:latin typeface="맑은 고딕"/>
                <a:cs typeface="맑은 고딕"/>
              </a:rPr>
              <a:t>&amp;s</a:t>
            </a:r>
            <a:r>
              <a:rPr sz="1270" b="1" spc="-4" dirty="0">
                <a:latin typeface="맑은 고딕"/>
                <a:cs typeface="맑은 고딕"/>
              </a:rPr>
              <a:t>t</a:t>
            </a:r>
            <a:r>
              <a:rPr sz="1270" b="1" spc="-8" dirty="0">
                <a:latin typeface="맑은 고딕"/>
                <a:cs typeface="맑은 고딕"/>
              </a:rPr>
              <a:t>a</a:t>
            </a:r>
            <a:r>
              <a:rPr sz="1270" b="1" spc="32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t=50</a:t>
            </a:r>
            <a:r>
              <a:rPr sz="1270" b="1" spc="-4" dirty="0">
                <a:latin typeface="맑은 고딕"/>
                <a:cs typeface="맑은 고딕"/>
              </a:rPr>
              <a:t>&amp;</a:t>
            </a:r>
            <a:r>
              <a:rPr sz="1270" b="1" spc="-12" dirty="0">
                <a:latin typeface="맑은 고딕"/>
                <a:cs typeface="맑은 고딕"/>
              </a:rPr>
              <a:t>so</a:t>
            </a:r>
            <a:r>
              <a:rPr sz="1270" b="1" spc="20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t=</a:t>
            </a:r>
            <a:r>
              <a:rPr sz="1270" b="1" dirty="0">
                <a:latin typeface="맑은 고딕"/>
                <a:cs typeface="맑은 고딕"/>
              </a:rPr>
              <a:t>d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20" dirty="0">
                <a:latin typeface="맑은 고딕"/>
                <a:cs typeface="맑은 고딕"/>
              </a:rPr>
              <a:t>t</a:t>
            </a:r>
            <a:r>
              <a:rPr sz="1270" b="1" spc="-8" dirty="0">
                <a:latin typeface="맑은 고딕"/>
                <a:cs typeface="맑은 고딕"/>
              </a:rPr>
              <a:t>e</a:t>
            </a:r>
            <a:endParaRPr sz="127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158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8540033" cy="4152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 dirty="0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소스코드</a:t>
            </a:r>
            <a:r>
              <a:rPr sz="1429" b="1" spc="-8" dirty="0">
                <a:latin typeface="맑은 고딕"/>
                <a:cs typeface="맑은 고딕"/>
              </a:rPr>
              <a:t>(2/2)</a:t>
            </a:r>
            <a:endParaRPr sz="1429" dirty="0">
              <a:latin typeface="맑은 고딕"/>
              <a:cs typeface="맑은 고딕"/>
            </a:endParaRPr>
          </a:p>
          <a:p>
            <a:pPr marL="495494">
              <a:spcBef>
                <a:spcPts val="472"/>
              </a:spcBef>
            </a:pPr>
            <a:r>
              <a:rPr sz="1111" b="1" dirty="0">
                <a:solidFill>
                  <a:srgbClr val="AE00DB"/>
                </a:solidFill>
                <a:latin typeface="Consolas"/>
                <a:cs typeface="Consolas"/>
              </a:rPr>
              <a:t>import</a:t>
            </a:r>
            <a:r>
              <a:rPr sz="1111" b="1" spc="4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sz="1111" b="1" spc="-8" dirty="0">
                <a:latin typeface="Consolas"/>
                <a:cs typeface="Consolas"/>
              </a:rPr>
              <a:t>r</a:t>
            </a:r>
            <a:r>
              <a:rPr sz="1111" b="1" spc="4" dirty="0">
                <a:latin typeface="Consolas"/>
                <a:cs typeface="Consolas"/>
              </a:rPr>
              <a:t>e</a:t>
            </a:r>
            <a:r>
              <a:rPr sz="1111" b="1" spc="-8" dirty="0">
                <a:latin typeface="Consolas"/>
                <a:cs typeface="Consolas"/>
              </a:rPr>
              <a:t>q</a:t>
            </a:r>
            <a:r>
              <a:rPr sz="1111" b="1" spc="4" dirty="0">
                <a:latin typeface="Consolas"/>
                <a:cs typeface="Consolas"/>
              </a:rPr>
              <a:t>ue</a:t>
            </a:r>
            <a:r>
              <a:rPr sz="1111" b="1" spc="-8" dirty="0">
                <a:latin typeface="Consolas"/>
                <a:cs typeface="Consolas"/>
              </a:rPr>
              <a:t>s</a:t>
            </a:r>
            <a:r>
              <a:rPr sz="1111" b="1" spc="4" dirty="0">
                <a:latin typeface="Consolas"/>
                <a:cs typeface="Consolas"/>
              </a:rPr>
              <a:t>t</a:t>
            </a:r>
            <a:r>
              <a:rPr sz="1111" b="1" dirty="0">
                <a:latin typeface="Consolas"/>
                <a:cs typeface="Consolas"/>
              </a:rPr>
              <a:t>s</a:t>
            </a:r>
            <a:endParaRPr sz="1111" dirty="0">
              <a:latin typeface="Consolas"/>
              <a:cs typeface="Consolas"/>
            </a:endParaRPr>
          </a:p>
          <a:p>
            <a:pPr marL="495494">
              <a:spcBef>
                <a:spcPts val="20"/>
              </a:spcBef>
            </a:pPr>
            <a:r>
              <a:rPr sz="1111" b="1" spc="-4" dirty="0">
                <a:solidFill>
                  <a:srgbClr val="008000"/>
                </a:solidFill>
                <a:latin typeface="Consolas"/>
                <a:cs typeface="Consolas"/>
              </a:rPr>
              <a:t>#AP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I</a:t>
            </a:r>
            <a:r>
              <a:rPr sz="1111" b="1" spc="16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111" b="1" spc="8" dirty="0">
                <a:solidFill>
                  <a:srgbClr val="008000"/>
                </a:solidFill>
                <a:latin typeface="굴림"/>
                <a:cs typeface="굴림"/>
              </a:rPr>
              <a:t>인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증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147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8" dirty="0">
                <a:solidFill>
                  <a:srgbClr val="008000"/>
                </a:solidFill>
                <a:latin typeface="굴림"/>
                <a:cs typeface="굴림"/>
              </a:rPr>
              <a:t>정보</a:t>
            </a:r>
            <a:endParaRPr sz="1111" dirty="0">
              <a:latin typeface="굴림"/>
              <a:cs typeface="굴림"/>
            </a:endParaRPr>
          </a:p>
          <a:p>
            <a:pPr marL="438535" marR="4547656"/>
            <a:r>
              <a:rPr lang="en-US" altLang="ko-KR" sz="1111" b="1" spc="-4" dirty="0">
                <a:latin typeface="Consolas"/>
                <a:cs typeface="Consolas"/>
              </a:rPr>
              <a:t> </a:t>
            </a:r>
            <a:r>
              <a:rPr lang="en-US" altLang="ko-KR" sz="1111" b="1" spc="-4" dirty="0" err="1">
                <a:latin typeface="Consolas"/>
                <a:cs typeface="Consolas"/>
              </a:rPr>
              <a:t>client_i</a:t>
            </a:r>
            <a:r>
              <a:rPr lang="en-US" altLang="ko-KR" sz="1111" b="1" dirty="0" err="1">
                <a:latin typeface="Consolas"/>
                <a:cs typeface="Consolas"/>
              </a:rPr>
              <a:t>d</a:t>
            </a:r>
            <a:r>
              <a:rPr lang="en-US" altLang="ko-KR" sz="1111" b="1" spc="52" dirty="0">
                <a:latin typeface="Consolas"/>
                <a:cs typeface="Consolas"/>
              </a:rPr>
              <a:t> </a:t>
            </a:r>
            <a:r>
              <a:rPr lang="en-US" altLang="ko-KR" sz="1111" b="1" dirty="0">
                <a:latin typeface="Consolas"/>
                <a:cs typeface="Consolas"/>
              </a:rPr>
              <a:t>=</a:t>
            </a:r>
            <a:r>
              <a:rPr lang="en-US" altLang="ko-KR" sz="1111" b="1" spc="4" dirty="0">
                <a:latin typeface="Consolas"/>
                <a:cs typeface="Consolas"/>
              </a:rPr>
              <a:t> </a:t>
            </a:r>
            <a:r>
              <a:rPr lang="en-US" altLang="ko-KR" sz="1111" b="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lang="en-US" altLang="ko-KR" sz="1111" b="1" spc="-4" dirty="0">
                <a:latin typeface="굴림"/>
                <a:cs typeface="굴림"/>
              </a:rPr>
              <a:t>udzt3jcCA8xTKi3UjGH_</a:t>
            </a:r>
            <a:r>
              <a:rPr lang="en-US" altLang="ko-KR" sz="1111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</a:p>
          <a:p>
            <a:pPr marL="438535" marR="4547656"/>
            <a:r>
              <a:rPr lang="en-US" altLang="ko-KR" sz="1111" b="1" spc="-4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lang="en-US" altLang="ko-KR" sz="1111" b="1" spc="-4" dirty="0" err="1">
                <a:latin typeface="Consolas"/>
                <a:cs typeface="Consolas"/>
              </a:rPr>
              <a:t>client_s</a:t>
            </a:r>
            <a:r>
              <a:rPr lang="en-US" altLang="ko-KR" sz="1111" b="1" spc="4" dirty="0" err="1">
                <a:latin typeface="Consolas"/>
                <a:cs typeface="Consolas"/>
              </a:rPr>
              <a:t>e</a:t>
            </a:r>
            <a:r>
              <a:rPr lang="en-US" altLang="ko-KR" sz="1111" b="1" spc="-4" dirty="0" err="1">
                <a:latin typeface="Consolas"/>
                <a:cs typeface="Consolas"/>
              </a:rPr>
              <a:t>c</a:t>
            </a:r>
            <a:r>
              <a:rPr lang="en-US" altLang="ko-KR" sz="1111" b="1" spc="4" dirty="0" err="1">
                <a:latin typeface="Consolas"/>
                <a:cs typeface="Consolas"/>
              </a:rPr>
              <a:t>re</a:t>
            </a:r>
            <a:r>
              <a:rPr lang="en-US" altLang="ko-KR" sz="1111" b="1" dirty="0" err="1">
                <a:latin typeface="Consolas"/>
                <a:cs typeface="Consolas"/>
              </a:rPr>
              <a:t>t</a:t>
            </a:r>
            <a:r>
              <a:rPr lang="en-US" altLang="ko-KR" sz="1111" b="1" spc="44" dirty="0">
                <a:latin typeface="Consolas"/>
                <a:cs typeface="Consolas"/>
              </a:rPr>
              <a:t> </a:t>
            </a:r>
            <a:r>
              <a:rPr lang="en-US" altLang="ko-KR" sz="1111" b="1" dirty="0">
                <a:latin typeface="Consolas"/>
                <a:cs typeface="Consolas"/>
              </a:rPr>
              <a:t>=</a:t>
            </a:r>
            <a:r>
              <a:rPr lang="en-US" altLang="ko-KR" sz="1111" b="1" spc="4" dirty="0">
                <a:latin typeface="Consolas"/>
                <a:cs typeface="Consolas"/>
              </a:rPr>
              <a:t> </a:t>
            </a:r>
            <a:r>
              <a:rPr lang="en-US" altLang="ko-KR" sz="1111" b="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lang="en-US" altLang="ko-KR" sz="1111" b="1" spc="-8" dirty="0">
                <a:latin typeface="굴림"/>
                <a:cs typeface="굴림"/>
              </a:rPr>
              <a:t>HAk0g9n8cs</a:t>
            </a:r>
            <a:r>
              <a:rPr lang="en-US" altLang="ko-KR" sz="1111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lang="en-US" altLang="ko-KR" sz="1111" b="1" dirty="0">
              <a:latin typeface="Consolas"/>
              <a:cs typeface="Consolas"/>
            </a:endParaRPr>
          </a:p>
          <a:p>
            <a:pPr marL="495494"/>
            <a:r>
              <a:rPr sz="1111" b="1" dirty="0">
                <a:latin typeface="Consolas"/>
                <a:cs typeface="Consolas"/>
              </a:rPr>
              <a:t>ur</a:t>
            </a:r>
            <a:r>
              <a:rPr sz="1111" b="1" spc="-8" dirty="0">
                <a:latin typeface="Consolas"/>
                <a:cs typeface="Consolas"/>
              </a:rPr>
              <a:t>l</a:t>
            </a:r>
            <a:r>
              <a:rPr sz="1111" b="1" dirty="0">
                <a:latin typeface="Consolas"/>
                <a:cs typeface="Consolas"/>
              </a:rPr>
              <a:t>1</a:t>
            </a:r>
            <a:r>
              <a:rPr sz="1111" b="1" spc="24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=</a:t>
            </a:r>
            <a:r>
              <a:rPr sz="1111" b="1" spc="-4" dirty="0">
                <a:latin typeface="Consolas"/>
                <a:cs typeface="Consolas"/>
              </a:rPr>
              <a:t> 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b="1" spc="8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sz="1111" dirty="0">
              <a:latin typeface="Consolas"/>
              <a:cs typeface="Consolas"/>
            </a:endParaRPr>
          </a:p>
          <a:p>
            <a:pPr marL="495494"/>
            <a:r>
              <a:rPr sz="1111" b="1" dirty="0">
                <a:latin typeface="Consolas"/>
                <a:cs typeface="Consolas"/>
              </a:rPr>
              <a:t>ur</a:t>
            </a:r>
            <a:r>
              <a:rPr sz="1111" b="1" spc="-8" dirty="0">
                <a:latin typeface="Consolas"/>
                <a:cs typeface="Consolas"/>
              </a:rPr>
              <a:t>l</a:t>
            </a:r>
            <a:r>
              <a:rPr sz="1111" b="1" dirty="0">
                <a:latin typeface="Consolas"/>
                <a:cs typeface="Consolas"/>
              </a:rPr>
              <a:t>2</a:t>
            </a:r>
            <a:r>
              <a:rPr sz="1111" b="1" spc="24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=</a:t>
            </a:r>
            <a:r>
              <a:rPr sz="1111" b="1" spc="-4" dirty="0">
                <a:latin typeface="Consolas"/>
                <a:cs typeface="Consolas"/>
              </a:rPr>
              <a:t> 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b="1" spc="8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$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&amp;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d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i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l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ay=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2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0&amp;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tar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t=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50&amp;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or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=s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im"</a:t>
            </a:r>
            <a:endParaRPr sz="1111" dirty="0">
              <a:latin typeface="Consolas"/>
              <a:cs typeface="Consolas"/>
            </a:endParaRPr>
          </a:p>
          <a:p>
            <a:pPr marL="495494"/>
            <a:r>
              <a:rPr sz="1111" b="1" dirty="0">
                <a:latin typeface="Consolas"/>
                <a:cs typeface="Consolas"/>
              </a:rPr>
              <a:t>u</a:t>
            </a:r>
            <a:r>
              <a:rPr sz="1111" b="1" spc="-8" dirty="0">
                <a:latin typeface="Consolas"/>
                <a:cs typeface="Consolas"/>
              </a:rPr>
              <a:t>r</a:t>
            </a:r>
            <a:r>
              <a:rPr sz="1111" b="1" dirty="0">
                <a:latin typeface="Consolas"/>
                <a:cs typeface="Consolas"/>
              </a:rPr>
              <a:t>l3</a:t>
            </a:r>
            <a:r>
              <a:rPr sz="1111" b="1" spc="20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=</a:t>
            </a:r>
            <a:r>
              <a:rPr sz="1111" b="1" spc="-4" dirty="0">
                <a:latin typeface="Consolas"/>
                <a:cs typeface="Consolas"/>
              </a:rPr>
              <a:t> 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l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og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?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q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u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b="1" spc="8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$&amp;disp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l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2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0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&amp;s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t=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5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0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&amp;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rt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d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te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sz="1111" dirty="0">
              <a:latin typeface="Consolas"/>
              <a:cs typeface="Consolas"/>
            </a:endParaRPr>
          </a:p>
          <a:p>
            <a:pPr marL="495494">
              <a:lnSpc>
                <a:spcPts val="1326"/>
              </a:lnSpc>
            </a:pPr>
            <a:r>
              <a:rPr sz="1111" b="1" spc="-4" dirty="0">
                <a:solidFill>
                  <a:srgbClr val="008000"/>
                </a:solidFill>
                <a:latin typeface="Consolas"/>
                <a:cs typeface="Consolas"/>
              </a:rPr>
              <a:t>#heade</a:t>
            </a:r>
            <a:r>
              <a:rPr sz="1111" b="1" spc="-16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에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9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8" dirty="0">
                <a:solidFill>
                  <a:srgbClr val="008000"/>
                </a:solidFill>
                <a:latin typeface="굴림"/>
                <a:cs typeface="굴림"/>
              </a:rPr>
              <a:t>추가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될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13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내용</a:t>
            </a:r>
            <a:endParaRPr sz="1111" dirty="0">
              <a:latin typeface="굴림"/>
              <a:cs typeface="굴림"/>
            </a:endParaRPr>
          </a:p>
          <a:p>
            <a:pPr marL="495494">
              <a:lnSpc>
                <a:spcPts val="1326"/>
              </a:lnSpc>
            </a:pPr>
            <a:r>
              <a:rPr sz="1111" b="1" dirty="0">
                <a:latin typeface="Consolas"/>
                <a:cs typeface="Consolas"/>
              </a:rPr>
              <a:t>h</a:t>
            </a:r>
            <a:r>
              <a:rPr sz="1111" b="1" spc="4" dirty="0">
                <a:latin typeface="Consolas"/>
                <a:cs typeface="Consolas"/>
              </a:rPr>
              <a:t>e</a:t>
            </a:r>
            <a:r>
              <a:rPr sz="1111" b="1" dirty="0">
                <a:latin typeface="Consolas"/>
                <a:cs typeface="Consolas"/>
              </a:rPr>
              <a:t>a</a:t>
            </a:r>
            <a:r>
              <a:rPr sz="1111" b="1" spc="4" dirty="0">
                <a:latin typeface="Consolas"/>
                <a:cs typeface="Consolas"/>
              </a:rPr>
              <a:t>d</a:t>
            </a:r>
            <a:r>
              <a:rPr sz="1111" b="1" dirty="0">
                <a:latin typeface="Consolas"/>
                <a:cs typeface="Consolas"/>
              </a:rPr>
              <a:t>e</a:t>
            </a:r>
            <a:r>
              <a:rPr sz="1111" b="1" spc="4" dirty="0">
                <a:latin typeface="Consolas"/>
                <a:cs typeface="Consolas"/>
              </a:rPr>
              <a:t>r</a:t>
            </a:r>
            <a:r>
              <a:rPr sz="1111" b="1" dirty="0">
                <a:latin typeface="Consolas"/>
                <a:cs typeface="Consolas"/>
              </a:rPr>
              <a:t>s</a:t>
            </a:r>
            <a:r>
              <a:rPr sz="1111" b="1" spc="8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=</a:t>
            </a:r>
            <a:r>
              <a:rPr sz="1111" b="1" spc="4" dirty="0">
                <a:latin typeface="Consolas"/>
                <a:cs typeface="Consolas"/>
              </a:rPr>
              <a:t> </a:t>
            </a:r>
            <a:r>
              <a:rPr sz="1111" b="1" spc="-8" dirty="0">
                <a:latin typeface="Consolas"/>
                <a:cs typeface="Consolas"/>
              </a:rPr>
              <a:t>{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X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-N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av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Cl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ien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Id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b="1" dirty="0">
                <a:latin typeface="Consolas"/>
                <a:cs typeface="Consolas"/>
              </a:rPr>
              <a:t>:cl</a:t>
            </a:r>
            <a:r>
              <a:rPr sz="1111" b="1" spc="4" dirty="0">
                <a:latin typeface="Consolas"/>
                <a:cs typeface="Consolas"/>
              </a:rPr>
              <a:t>i</a:t>
            </a:r>
            <a:r>
              <a:rPr sz="1111" b="1" dirty="0">
                <a:latin typeface="Consolas"/>
                <a:cs typeface="Consolas"/>
              </a:rPr>
              <a:t>en</a:t>
            </a:r>
            <a:r>
              <a:rPr sz="1111" b="1" spc="8" dirty="0">
                <a:latin typeface="Consolas"/>
                <a:cs typeface="Consolas"/>
              </a:rPr>
              <a:t>t</a:t>
            </a:r>
            <a:r>
              <a:rPr sz="1111" b="1" dirty="0">
                <a:latin typeface="Consolas"/>
                <a:cs typeface="Consolas"/>
              </a:rPr>
              <a:t>_id,</a:t>
            </a:r>
            <a:r>
              <a:rPr sz="1111" b="1" spc="16" dirty="0">
                <a:latin typeface="Consolas"/>
                <a:cs typeface="Consolas"/>
              </a:rPr>
              <a:t> 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X-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Nav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-C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lie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Se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cre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b="1" spc="4" dirty="0">
                <a:latin typeface="Consolas"/>
                <a:cs typeface="Consolas"/>
              </a:rPr>
              <a:t>:c</a:t>
            </a:r>
            <a:r>
              <a:rPr sz="1111" b="1" dirty="0">
                <a:latin typeface="Consolas"/>
                <a:cs typeface="Consolas"/>
              </a:rPr>
              <a:t>lie</a:t>
            </a:r>
            <a:r>
              <a:rPr sz="1111" b="1" spc="4" dirty="0">
                <a:latin typeface="Consolas"/>
                <a:cs typeface="Consolas"/>
              </a:rPr>
              <a:t>nt</a:t>
            </a:r>
            <a:r>
              <a:rPr sz="1111" b="1" dirty="0">
                <a:latin typeface="Consolas"/>
                <a:cs typeface="Consolas"/>
              </a:rPr>
              <a:t>_s</a:t>
            </a:r>
            <a:r>
              <a:rPr sz="1111" b="1" spc="8" dirty="0">
                <a:latin typeface="Consolas"/>
                <a:cs typeface="Consolas"/>
              </a:rPr>
              <a:t>e</a:t>
            </a:r>
            <a:r>
              <a:rPr sz="1111" b="1" dirty="0">
                <a:latin typeface="Consolas"/>
                <a:cs typeface="Consolas"/>
              </a:rPr>
              <a:t>cre</a:t>
            </a:r>
            <a:r>
              <a:rPr sz="1111" b="1" spc="4" dirty="0">
                <a:latin typeface="Consolas"/>
                <a:cs typeface="Consolas"/>
              </a:rPr>
              <a:t>t</a:t>
            </a:r>
            <a:r>
              <a:rPr sz="1111" b="1" dirty="0">
                <a:latin typeface="Consolas"/>
                <a:cs typeface="Consolas"/>
              </a:rPr>
              <a:t>}</a:t>
            </a:r>
            <a:endParaRPr sz="1111" dirty="0">
              <a:latin typeface="Consolas"/>
              <a:cs typeface="Consolas"/>
            </a:endParaRPr>
          </a:p>
          <a:p>
            <a:pPr>
              <a:spcBef>
                <a:spcPts val="10"/>
              </a:spcBef>
            </a:pPr>
            <a:endParaRPr sz="1151" dirty="0">
              <a:latin typeface="Times New Roman"/>
              <a:cs typeface="Times New Roman"/>
            </a:endParaRPr>
          </a:p>
          <a:p>
            <a:pPr marL="495494"/>
            <a:r>
              <a:rPr sz="1111" b="1" spc="-4" dirty="0">
                <a:solidFill>
                  <a:srgbClr val="008000"/>
                </a:solidFill>
                <a:latin typeface="Consolas"/>
                <a:cs typeface="Consolas"/>
              </a:rPr>
              <a:t>#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q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u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es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.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ge</a:t>
            </a:r>
            <a:r>
              <a:rPr sz="1111" b="1" spc="-16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(u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rl, h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ea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der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s=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he</a:t>
            </a:r>
            <a:r>
              <a:rPr sz="1111" b="1" spc="8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der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)</a:t>
            </a:r>
            <a:endParaRPr sz="1111" dirty="0">
              <a:latin typeface="Consolas"/>
              <a:cs typeface="Consolas"/>
            </a:endParaRPr>
          </a:p>
          <a:p>
            <a:pPr marL="495494" marR="3773416">
              <a:lnSpc>
                <a:spcPct val="99300"/>
              </a:lnSpc>
              <a:spcBef>
                <a:spcPts val="28"/>
              </a:spcBef>
            </a:pP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#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111" b="1" spc="-4" dirty="0">
                <a:solidFill>
                  <a:srgbClr val="008000"/>
                </a:solidFill>
                <a:latin typeface="Consolas"/>
                <a:cs typeface="Consolas"/>
              </a:rPr>
              <a:t>ur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l</a:t>
            </a:r>
            <a:r>
              <a:rPr sz="1111" b="1" spc="12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111" b="1" spc="8" dirty="0">
                <a:solidFill>
                  <a:srgbClr val="008000"/>
                </a:solidFill>
                <a:latin typeface="굴림"/>
                <a:cs typeface="굴림"/>
              </a:rPr>
              <a:t>주소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에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13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4" dirty="0">
                <a:solidFill>
                  <a:srgbClr val="008000"/>
                </a:solidFill>
                <a:latin typeface="Consolas"/>
                <a:cs typeface="Consolas"/>
              </a:rPr>
              <a:t>headers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를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11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8" dirty="0">
                <a:solidFill>
                  <a:srgbClr val="008000"/>
                </a:solidFill>
                <a:latin typeface="굴림"/>
                <a:cs typeface="굴림"/>
              </a:rPr>
              <a:t>포함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한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162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4" dirty="0">
                <a:solidFill>
                  <a:srgbClr val="008000"/>
                </a:solidFill>
                <a:latin typeface="Consolas"/>
                <a:cs typeface="Consolas"/>
              </a:rPr>
              <a:t>GE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111" b="1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111" b="1" spc="8" dirty="0">
                <a:solidFill>
                  <a:srgbClr val="008000"/>
                </a:solidFill>
                <a:latin typeface="굴림"/>
                <a:cs typeface="굴림"/>
              </a:rPr>
              <a:t>요청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을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167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8" dirty="0" err="1">
                <a:solidFill>
                  <a:srgbClr val="008000"/>
                </a:solidFill>
                <a:latin typeface="굴림"/>
                <a:cs typeface="굴림"/>
              </a:rPr>
              <a:t>보냄</a:t>
            </a:r>
            <a:r>
              <a:rPr sz="1111" b="1" spc="-8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endParaRPr lang="en-US" altLang="ko-KR" sz="1111" b="1" spc="-8" dirty="0">
              <a:solidFill>
                <a:srgbClr val="008000"/>
              </a:solidFill>
              <a:latin typeface="굴림"/>
              <a:cs typeface="굴림"/>
            </a:endParaRPr>
          </a:p>
          <a:p>
            <a:pPr marL="495494" marR="3773416">
              <a:lnSpc>
                <a:spcPct val="99300"/>
              </a:lnSpc>
              <a:spcBef>
                <a:spcPts val="28"/>
              </a:spcBef>
            </a:pPr>
            <a:r>
              <a:rPr sz="1111" b="1" dirty="0">
                <a:latin typeface="Consolas"/>
                <a:cs typeface="Consolas"/>
              </a:rPr>
              <a:t>r</a:t>
            </a:r>
            <a:r>
              <a:rPr sz="1111" b="1" spc="4" dirty="0">
                <a:latin typeface="Consolas"/>
                <a:cs typeface="Consolas"/>
              </a:rPr>
              <a:t>e</a:t>
            </a:r>
            <a:r>
              <a:rPr sz="1111" b="1" dirty="0">
                <a:latin typeface="Consolas"/>
                <a:cs typeface="Consolas"/>
              </a:rPr>
              <a:t>s</a:t>
            </a:r>
            <a:r>
              <a:rPr sz="1111" b="1" spc="4" dirty="0">
                <a:latin typeface="Consolas"/>
                <a:cs typeface="Consolas"/>
              </a:rPr>
              <a:t>u</a:t>
            </a:r>
            <a:r>
              <a:rPr sz="1111" b="1" dirty="0">
                <a:latin typeface="Consolas"/>
                <a:cs typeface="Consolas"/>
              </a:rPr>
              <a:t>lt</a:t>
            </a:r>
            <a:r>
              <a:rPr sz="1111" b="1" spc="12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=</a:t>
            </a:r>
            <a:r>
              <a:rPr sz="1111" b="1" spc="-4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re</a:t>
            </a:r>
            <a:r>
              <a:rPr sz="1111" b="1" spc="8" dirty="0">
                <a:latin typeface="Consolas"/>
                <a:cs typeface="Consolas"/>
              </a:rPr>
              <a:t>q</a:t>
            </a:r>
            <a:r>
              <a:rPr sz="1111" b="1" dirty="0">
                <a:latin typeface="Consolas"/>
                <a:cs typeface="Consolas"/>
              </a:rPr>
              <a:t>ue</a:t>
            </a:r>
            <a:r>
              <a:rPr sz="1111" b="1" spc="8" dirty="0">
                <a:latin typeface="Consolas"/>
                <a:cs typeface="Consolas"/>
              </a:rPr>
              <a:t>s</a:t>
            </a:r>
            <a:r>
              <a:rPr sz="1111" b="1" dirty="0">
                <a:latin typeface="Consolas"/>
                <a:cs typeface="Consolas"/>
              </a:rPr>
              <a:t>ts.</a:t>
            </a:r>
            <a:r>
              <a:rPr sz="1111" b="1" spc="4" dirty="0">
                <a:latin typeface="Consolas"/>
                <a:cs typeface="Consolas"/>
              </a:rPr>
              <a:t>g</a:t>
            </a:r>
            <a:r>
              <a:rPr sz="1111" b="1" dirty="0">
                <a:latin typeface="Consolas"/>
                <a:cs typeface="Consolas"/>
              </a:rPr>
              <a:t>e</a:t>
            </a:r>
            <a:r>
              <a:rPr sz="1111" b="1" spc="4" dirty="0">
                <a:latin typeface="Consolas"/>
                <a:cs typeface="Consolas"/>
              </a:rPr>
              <a:t>t(</a:t>
            </a:r>
            <a:r>
              <a:rPr sz="1111" b="1" dirty="0">
                <a:latin typeface="Consolas"/>
                <a:cs typeface="Consolas"/>
              </a:rPr>
              <a:t>url</a:t>
            </a:r>
            <a:r>
              <a:rPr sz="1111" b="1" spc="4" dirty="0">
                <a:latin typeface="Consolas"/>
                <a:cs typeface="Consolas"/>
              </a:rPr>
              <a:t>1</a:t>
            </a:r>
            <a:r>
              <a:rPr sz="1111" b="1" dirty="0">
                <a:latin typeface="Consolas"/>
                <a:cs typeface="Consolas"/>
              </a:rPr>
              <a:t>,</a:t>
            </a:r>
            <a:r>
              <a:rPr sz="1111" b="1" spc="8" dirty="0">
                <a:latin typeface="Consolas"/>
                <a:cs typeface="Consolas"/>
              </a:rPr>
              <a:t> </a:t>
            </a:r>
            <a:r>
              <a:rPr sz="1111" b="1" spc="4" dirty="0">
                <a:solidFill>
                  <a:srgbClr val="000F80"/>
                </a:solidFill>
                <a:latin typeface="Consolas"/>
                <a:cs typeface="Consolas"/>
              </a:rPr>
              <a:t>he</a:t>
            </a:r>
            <a:r>
              <a:rPr sz="1111" b="1" dirty="0">
                <a:solidFill>
                  <a:srgbClr val="000F80"/>
                </a:solidFill>
                <a:latin typeface="Consolas"/>
                <a:cs typeface="Consolas"/>
              </a:rPr>
              <a:t>ade</a:t>
            </a:r>
            <a:r>
              <a:rPr sz="1111" b="1" spc="4" dirty="0">
                <a:solidFill>
                  <a:srgbClr val="000F80"/>
                </a:solidFill>
                <a:latin typeface="Consolas"/>
                <a:cs typeface="Consolas"/>
              </a:rPr>
              <a:t>r</a:t>
            </a:r>
            <a:r>
              <a:rPr sz="1111" b="1" spc="-4" dirty="0">
                <a:solidFill>
                  <a:srgbClr val="000F80"/>
                </a:solidFill>
                <a:latin typeface="Consolas"/>
                <a:cs typeface="Consolas"/>
              </a:rPr>
              <a:t>s</a:t>
            </a:r>
            <a:r>
              <a:rPr sz="1111" b="1" spc="4" dirty="0">
                <a:latin typeface="Consolas"/>
                <a:cs typeface="Consolas"/>
              </a:rPr>
              <a:t>=</a:t>
            </a:r>
            <a:r>
              <a:rPr lang="en-US" altLang="ko-KR" sz="1100" b="1" spc="-8" dirty="0">
                <a:latin typeface="Consolas"/>
                <a:cs typeface="Consolas"/>
              </a:rPr>
              <a:t>h</a:t>
            </a:r>
            <a:r>
              <a:rPr lang="en-US" altLang="ko-KR" sz="1100" b="1" spc="-16" dirty="0">
                <a:latin typeface="Consolas"/>
                <a:cs typeface="Consolas"/>
              </a:rPr>
              <a:t>e</a:t>
            </a:r>
            <a:r>
              <a:rPr lang="en-US" altLang="ko-KR" sz="1100" b="1" spc="-8" dirty="0">
                <a:latin typeface="Consolas"/>
                <a:cs typeface="Consolas"/>
              </a:rPr>
              <a:t>a</a:t>
            </a:r>
            <a:r>
              <a:rPr lang="en-US" altLang="ko-KR" sz="1100" b="1" spc="-16" dirty="0">
                <a:latin typeface="Consolas"/>
                <a:cs typeface="Consolas"/>
              </a:rPr>
              <a:t>d</a:t>
            </a:r>
            <a:r>
              <a:rPr lang="en-US" altLang="ko-KR" sz="1100" b="1" spc="-24" dirty="0">
                <a:latin typeface="Consolas"/>
                <a:cs typeface="Consolas"/>
              </a:rPr>
              <a:t>er</a:t>
            </a:r>
            <a:r>
              <a:rPr lang="en-US" altLang="ko-KR" sz="1100" b="1" spc="-12" dirty="0">
                <a:latin typeface="Consolas"/>
                <a:cs typeface="Consolas"/>
              </a:rPr>
              <a:t>s</a:t>
            </a:r>
            <a:r>
              <a:rPr sz="1111" b="1" dirty="0">
                <a:latin typeface="Consolas"/>
                <a:cs typeface="Consolas"/>
              </a:rPr>
              <a:t>) </a:t>
            </a:r>
            <a:endParaRPr lang="en-US" altLang="ko-KR" sz="1111" b="1" dirty="0">
              <a:latin typeface="Consolas"/>
              <a:cs typeface="Consolas"/>
            </a:endParaRPr>
          </a:p>
          <a:p>
            <a:pPr marL="495494" marR="3773416">
              <a:lnSpc>
                <a:spcPct val="99300"/>
              </a:lnSpc>
              <a:spcBef>
                <a:spcPts val="28"/>
              </a:spcBef>
            </a:pPr>
            <a:r>
              <a:rPr sz="1111" b="1" dirty="0">
                <a:solidFill>
                  <a:srgbClr val="0000FF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0000FF"/>
                </a:solidFill>
                <a:latin typeface="Consolas"/>
                <a:cs typeface="Consolas"/>
              </a:rPr>
              <a:t>r</a:t>
            </a:r>
            <a:r>
              <a:rPr sz="1111" b="1" dirty="0">
                <a:solidFill>
                  <a:srgbClr val="0000FF"/>
                </a:solidFill>
                <a:latin typeface="Consolas"/>
                <a:cs typeface="Consolas"/>
              </a:rPr>
              <a:t>i</a:t>
            </a:r>
            <a:r>
              <a:rPr sz="1111" b="1" spc="4" dirty="0">
                <a:solidFill>
                  <a:srgbClr val="0000FF"/>
                </a:solidFill>
                <a:latin typeface="Consolas"/>
                <a:cs typeface="Consolas"/>
              </a:rPr>
              <a:t>n</a:t>
            </a:r>
            <a:r>
              <a:rPr sz="1111" b="1" spc="-8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latin typeface="Consolas"/>
                <a:cs typeface="Consolas"/>
              </a:rPr>
              <a:t>(r</a:t>
            </a:r>
            <a:r>
              <a:rPr sz="1111" b="1" dirty="0">
                <a:latin typeface="Consolas"/>
                <a:cs typeface="Consolas"/>
              </a:rPr>
              <a:t>esu</a:t>
            </a:r>
            <a:r>
              <a:rPr sz="1111" b="1" spc="4" dirty="0">
                <a:latin typeface="Consolas"/>
                <a:cs typeface="Consolas"/>
              </a:rPr>
              <a:t>lt</a:t>
            </a:r>
            <a:r>
              <a:rPr sz="1111" b="1" dirty="0">
                <a:latin typeface="Consolas"/>
                <a:cs typeface="Consolas"/>
              </a:rPr>
              <a:t>.j</a:t>
            </a:r>
            <a:r>
              <a:rPr sz="1111" b="1" spc="8" dirty="0">
                <a:latin typeface="Consolas"/>
                <a:cs typeface="Consolas"/>
              </a:rPr>
              <a:t>s</a:t>
            </a:r>
            <a:r>
              <a:rPr sz="1111" b="1" dirty="0">
                <a:latin typeface="Consolas"/>
                <a:cs typeface="Consolas"/>
              </a:rPr>
              <a:t>o</a:t>
            </a:r>
            <a:r>
              <a:rPr sz="1111" b="1" spc="4" dirty="0">
                <a:latin typeface="Consolas"/>
                <a:cs typeface="Consolas"/>
              </a:rPr>
              <a:t>n</a:t>
            </a:r>
            <a:r>
              <a:rPr sz="1111" b="1" dirty="0">
                <a:latin typeface="Consolas"/>
                <a:cs typeface="Consolas"/>
              </a:rPr>
              <a:t>())</a:t>
            </a:r>
            <a:endParaRPr sz="1111" dirty="0">
              <a:latin typeface="Consolas"/>
              <a:cs typeface="Consolas"/>
            </a:endParaRPr>
          </a:p>
          <a:p>
            <a:pPr>
              <a:spcBef>
                <a:spcPts val="29"/>
              </a:spcBef>
            </a:pPr>
            <a:endParaRPr sz="1151" dirty="0">
              <a:latin typeface="Times New Roman"/>
              <a:cs typeface="Times New Roman"/>
            </a:endParaRPr>
          </a:p>
          <a:p>
            <a:pPr marL="495494">
              <a:lnSpc>
                <a:spcPts val="1326"/>
              </a:lnSpc>
            </a:pP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#print("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u</a:t>
            </a: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l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2</a:t>
            </a:r>
            <a:r>
              <a:rPr sz="1111" b="1" spc="32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111" b="1" spc="8" dirty="0">
                <a:solidFill>
                  <a:srgbClr val="7E7E7E"/>
                </a:solidFill>
                <a:latin typeface="굴림"/>
                <a:cs typeface="굴림"/>
              </a:rPr>
              <a:t>결과</a:t>
            </a: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")</a:t>
            </a:r>
            <a:endParaRPr sz="1111" dirty="0">
              <a:latin typeface="Consolas"/>
              <a:cs typeface="Consolas"/>
            </a:endParaRPr>
          </a:p>
          <a:p>
            <a:pPr marL="495494">
              <a:lnSpc>
                <a:spcPts val="1326"/>
              </a:lnSpc>
            </a:pP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#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u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lt</a:t>
            </a:r>
            <a:r>
              <a:rPr sz="1111" b="1" spc="-12" dirty="0">
                <a:solidFill>
                  <a:srgbClr val="7E7E7E"/>
                </a:solidFill>
                <a:latin typeface="Consolas"/>
                <a:cs typeface="Consolas"/>
              </a:rPr>
              <a:t>=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eq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u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es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t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s.g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(u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rl2,</a:t>
            </a:r>
            <a:r>
              <a:rPr sz="1111" b="1" spc="12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he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a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der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s=he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adr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)</a:t>
            </a:r>
            <a:endParaRPr sz="1111" dirty="0">
              <a:latin typeface="Consolas"/>
              <a:cs typeface="Consolas"/>
            </a:endParaRPr>
          </a:p>
          <a:p>
            <a:pPr marL="495494"/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#print</a:t>
            </a: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(</a:t>
            </a:r>
            <a:r>
              <a:rPr sz="1111" b="1" spc="-8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spc="-8" dirty="0">
                <a:solidFill>
                  <a:srgbClr val="7E7E7E"/>
                </a:solidFill>
                <a:latin typeface="Consolas"/>
                <a:cs typeface="Consolas"/>
              </a:rPr>
              <a:t>s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ul</a:t>
            </a:r>
            <a:r>
              <a:rPr sz="1111" b="1" spc="-8" dirty="0">
                <a:solidFill>
                  <a:srgbClr val="7E7E7E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.j</a:t>
            </a:r>
            <a:r>
              <a:rPr sz="1111" b="1" spc="-8" dirty="0">
                <a:solidFill>
                  <a:srgbClr val="7E7E7E"/>
                </a:solidFill>
                <a:latin typeface="Consolas"/>
                <a:cs typeface="Consolas"/>
              </a:rPr>
              <a:t>s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o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(</a:t>
            </a:r>
            <a:r>
              <a:rPr sz="1111" b="1" spc="-8" dirty="0">
                <a:solidFill>
                  <a:srgbClr val="7E7E7E"/>
                </a:solidFill>
                <a:latin typeface="Consolas"/>
                <a:cs typeface="Consolas"/>
              </a:rPr>
              <a:t>)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)</a:t>
            </a:r>
            <a:endParaRPr sz="1111" dirty="0">
              <a:latin typeface="Consolas"/>
              <a:cs typeface="Consolas"/>
            </a:endParaRPr>
          </a:p>
          <a:p>
            <a:pPr marL="495494">
              <a:lnSpc>
                <a:spcPts val="1326"/>
              </a:lnSpc>
              <a:spcBef>
                <a:spcPts val="20"/>
              </a:spcBef>
            </a:pP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#print("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u</a:t>
            </a: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l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3</a:t>
            </a:r>
            <a:r>
              <a:rPr sz="1111" b="1" spc="32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111" b="1" spc="8" dirty="0">
                <a:solidFill>
                  <a:srgbClr val="7E7E7E"/>
                </a:solidFill>
                <a:latin typeface="굴림"/>
                <a:cs typeface="굴림"/>
              </a:rPr>
              <a:t>결과</a:t>
            </a: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")</a:t>
            </a:r>
            <a:endParaRPr sz="1111" dirty="0">
              <a:latin typeface="Consolas"/>
              <a:cs typeface="Consolas"/>
            </a:endParaRPr>
          </a:p>
          <a:p>
            <a:pPr marL="495494">
              <a:lnSpc>
                <a:spcPts val="1326"/>
              </a:lnSpc>
            </a:pP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#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u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lt</a:t>
            </a:r>
            <a:r>
              <a:rPr sz="1111" b="1" spc="-12" dirty="0">
                <a:solidFill>
                  <a:srgbClr val="7E7E7E"/>
                </a:solidFill>
                <a:latin typeface="Consolas"/>
                <a:cs typeface="Consolas"/>
              </a:rPr>
              <a:t>=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eq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u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es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t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s.g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(u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rl3,</a:t>
            </a:r>
            <a:r>
              <a:rPr sz="1111" b="1" spc="12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he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a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der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s=he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adr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)</a:t>
            </a:r>
            <a:endParaRPr sz="1111" dirty="0">
              <a:latin typeface="Consolas"/>
              <a:cs typeface="Consolas"/>
            </a:endParaRPr>
          </a:p>
          <a:p>
            <a:pPr marL="495494"/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#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p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i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t</a:t>
            </a: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(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res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ul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t.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j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son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(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))</a:t>
            </a:r>
            <a:endParaRPr sz="1111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159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3D22AB0-9A80-4312-8EB5-884F028E2A55}"/>
              </a:ext>
            </a:extLst>
          </p:cNvPr>
          <p:cNvSpPr/>
          <p:nvPr/>
        </p:nvSpPr>
        <p:spPr>
          <a:xfrm>
            <a:off x="142844" y="772441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1-6</a:t>
            </a:r>
            <a:endParaRPr lang="ko-KR" altLang="en-US" sz="11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76F2FF-1417-45F2-941B-7D06BA00DEC6}"/>
              </a:ext>
            </a:extLst>
          </p:cNvPr>
          <p:cNvGrpSpPr/>
          <p:nvPr/>
        </p:nvGrpSpPr>
        <p:grpSpPr>
          <a:xfrm>
            <a:off x="134272" y="1052736"/>
            <a:ext cx="7174032" cy="5616624"/>
            <a:chOff x="134272" y="1052736"/>
            <a:chExt cx="3963774" cy="454474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9C0D41E-6277-460A-84E9-6704CF692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844" y="1052736"/>
              <a:ext cx="3931722" cy="1491549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9DEA34C-DE70-4876-8AB7-1657B2813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10"/>
            <a:stretch/>
          </p:blipFill>
          <p:spPr>
            <a:xfrm>
              <a:off x="134272" y="2489035"/>
              <a:ext cx="3963774" cy="3108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4244425"/>
      </p:ext>
    </p:extLst>
  </p:cSld>
  <p:clrMapOvr>
    <a:masterClrMapping/>
  </p:clrMapOvr>
  <p:transition spd="slow">
    <p:wip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2786550" cy="516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소스코드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160</a:t>
            </a:fld>
            <a:endParaRPr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4A776D-0D9C-4588-ADE1-FC437F126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829" y="2367477"/>
            <a:ext cx="9144000" cy="2497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3660120" cy="503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실행결과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jso</a:t>
            </a:r>
            <a:r>
              <a:rPr sz="1429" b="1" dirty="0">
                <a:latin typeface="맑은 고딕"/>
                <a:cs typeface="맑은 고딕"/>
              </a:rPr>
              <a:t>n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포맷의 결과가 출력됨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28650" y="2118695"/>
            <a:ext cx="5799736" cy="28200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4275399" y="2055786"/>
            <a:ext cx="4641966" cy="33499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3465847" y="2673586"/>
            <a:ext cx="1622631" cy="1269776"/>
          </a:xfrm>
          <a:custGeom>
            <a:avLst/>
            <a:gdLst/>
            <a:ahLst/>
            <a:cxnLst/>
            <a:rect l="l" t="t" r="r" b="b"/>
            <a:pathLst>
              <a:path w="2044064" h="1599564">
                <a:moveTo>
                  <a:pt x="1879471" y="1539513"/>
                </a:moveTo>
                <a:lnTo>
                  <a:pt x="1869069" y="1545756"/>
                </a:lnTo>
                <a:lnTo>
                  <a:pt x="1863708" y="1559372"/>
                </a:lnTo>
                <a:lnTo>
                  <a:pt x="1868668" y="1571133"/>
                </a:lnTo>
                <a:lnTo>
                  <a:pt x="1880235" y="1577213"/>
                </a:lnTo>
                <a:lnTo>
                  <a:pt x="2043684" y="1599184"/>
                </a:lnTo>
                <a:lnTo>
                  <a:pt x="2040428" y="1591056"/>
                </a:lnTo>
                <a:lnTo>
                  <a:pt x="2002155" y="1591056"/>
                </a:lnTo>
                <a:lnTo>
                  <a:pt x="1947244" y="1548242"/>
                </a:lnTo>
                <a:lnTo>
                  <a:pt x="1879471" y="1539513"/>
                </a:lnTo>
                <a:close/>
              </a:path>
              <a:path w="2044064" h="1599564">
                <a:moveTo>
                  <a:pt x="1947244" y="1548242"/>
                </a:moveTo>
                <a:lnTo>
                  <a:pt x="2002155" y="1591056"/>
                </a:lnTo>
                <a:lnTo>
                  <a:pt x="2008400" y="1583055"/>
                </a:lnTo>
                <a:lnTo>
                  <a:pt x="1996186" y="1583055"/>
                </a:lnTo>
                <a:lnTo>
                  <a:pt x="1984156" y="1552996"/>
                </a:lnTo>
                <a:lnTo>
                  <a:pt x="1947244" y="1548242"/>
                </a:lnTo>
                <a:close/>
              </a:path>
              <a:path w="2044064" h="1599564">
                <a:moveTo>
                  <a:pt x="1966739" y="1435102"/>
                </a:moveTo>
                <a:lnTo>
                  <a:pt x="1952929" y="1438147"/>
                </a:lnTo>
                <a:lnTo>
                  <a:pt x="1946354" y="1448074"/>
                </a:lnTo>
                <a:lnTo>
                  <a:pt x="1947037" y="1460246"/>
                </a:lnTo>
                <a:lnTo>
                  <a:pt x="1969970" y="1517549"/>
                </a:lnTo>
                <a:lnTo>
                  <a:pt x="2025650" y="1560957"/>
                </a:lnTo>
                <a:lnTo>
                  <a:pt x="2002155" y="1591056"/>
                </a:lnTo>
                <a:lnTo>
                  <a:pt x="2040428" y="1591056"/>
                </a:lnTo>
                <a:lnTo>
                  <a:pt x="1982343" y="1446022"/>
                </a:lnTo>
                <a:lnTo>
                  <a:pt x="1977080" y="1438795"/>
                </a:lnTo>
                <a:lnTo>
                  <a:pt x="1966739" y="1435102"/>
                </a:lnTo>
                <a:close/>
              </a:path>
              <a:path w="2044064" h="1599564">
                <a:moveTo>
                  <a:pt x="1984156" y="1552996"/>
                </a:moveTo>
                <a:lnTo>
                  <a:pt x="1996186" y="1583055"/>
                </a:lnTo>
                <a:lnTo>
                  <a:pt x="2016379" y="1557147"/>
                </a:lnTo>
                <a:lnTo>
                  <a:pt x="1984156" y="1552996"/>
                </a:lnTo>
                <a:close/>
              </a:path>
              <a:path w="2044064" h="1599564">
                <a:moveTo>
                  <a:pt x="1969970" y="1517549"/>
                </a:moveTo>
                <a:lnTo>
                  <a:pt x="1984156" y="1552996"/>
                </a:lnTo>
                <a:lnTo>
                  <a:pt x="2016379" y="1557147"/>
                </a:lnTo>
                <a:lnTo>
                  <a:pt x="1996186" y="1583055"/>
                </a:lnTo>
                <a:lnTo>
                  <a:pt x="2008400" y="1583055"/>
                </a:lnTo>
                <a:lnTo>
                  <a:pt x="2025650" y="1560957"/>
                </a:lnTo>
                <a:lnTo>
                  <a:pt x="1969970" y="1517549"/>
                </a:lnTo>
                <a:close/>
              </a:path>
              <a:path w="2044064" h="1599564">
                <a:moveTo>
                  <a:pt x="23368" y="0"/>
                </a:moveTo>
                <a:lnTo>
                  <a:pt x="0" y="29972"/>
                </a:lnTo>
                <a:lnTo>
                  <a:pt x="1947244" y="1548242"/>
                </a:lnTo>
                <a:lnTo>
                  <a:pt x="1984156" y="1552996"/>
                </a:lnTo>
                <a:lnTo>
                  <a:pt x="1969970" y="1517549"/>
                </a:lnTo>
                <a:lnTo>
                  <a:pt x="2336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3365637" y="2513692"/>
            <a:ext cx="1722943" cy="1053022"/>
          </a:xfrm>
          <a:custGeom>
            <a:avLst/>
            <a:gdLst/>
            <a:ahLst/>
            <a:cxnLst/>
            <a:rect l="l" t="t" r="r" b="b"/>
            <a:pathLst>
              <a:path w="2170429" h="1326514">
                <a:moveTo>
                  <a:pt x="2105592" y="39095"/>
                </a:moveTo>
                <a:lnTo>
                  <a:pt x="2068042" y="39657"/>
                </a:lnTo>
                <a:lnTo>
                  <a:pt x="0" y="1293367"/>
                </a:lnTo>
                <a:lnTo>
                  <a:pt x="19812" y="1326006"/>
                </a:lnTo>
                <a:lnTo>
                  <a:pt x="2087542" y="72362"/>
                </a:lnTo>
                <a:lnTo>
                  <a:pt x="2105592" y="39095"/>
                </a:lnTo>
                <a:close/>
              </a:path>
              <a:path w="2170429" h="1326514">
                <a:moveTo>
                  <a:pt x="2168381" y="3301"/>
                </a:moveTo>
                <a:lnTo>
                  <a:pt x="2128012" y="3301"/>
                </a:lnTo>
                <a:lnTo>
                  <a:pt x="2147824" y="35813"/>
                </a:lnTo>
                <a:lnTo>
                  <a:pt x="2087542" y="72362"/>
                </a:lnTo>
                <a:lnTo>
                  <a:pt x="2058035" y="126745"/>
                </a:lnTo>
                <a:lnTo>
                  <a:pt x="2055874" y="138559"/>
                </a:lnTo>
                <a:lnTo>
                  <a:pt x="2061043" y="149071"/>
                </a:lnTo>
                <a:lnTo>
                  <a:pt x="2074318" y="153877"/>
                </a:lnTo>
                <a:lnTo>
                  <a:pt x="2084925" y="151736"/>
                </a:lnTo>
                <a:lnTo>
                  <a:pt x="2091436" y="144906"/>
                </a:lnTo>
                <a:lnTo>
                  <a:pt x="2168381" y="3301"/>
                </a:lnTo>
                <a:close/>
              </a:path>
              <a:path w="2170429" h="1326514">
                <a:moveTo>
                  <a:pt x="2132345" y="10413"/>
                </a:moveTo>
                <a:lnTo>
                  <a:pt x="2121154" y="10413"/>
                </a:lnTo>
                <a:lnTo>
                  <a:pt x="2138172" y="38607"/>
                </a:lnTo>
                <a:lnTo>
                  <a:pt x="2105592" y="39095"/>
                </a:lnTo>
                <a:lnTo>
                  <a:pt x="2087542" y="72362"/>
                </a:lnTo>
                <a:lnTo>
                  <a:pt x="2147824" y="35813"/>
                </a:lnTo>
                <a:lnTo>
                  <a:pt x="2132345" y="10413"/>
                </a:lnTo>
                <a:close/>
              </a:path>
              <a:path w="2170429" h="1326514">
                <a:moveTo>
                  <a:pt x="2170176" y="0"/>
                </a:moveTo>
                <a:lnTo>
                  <a:pt x="2005203" y="2793"/>
                </a:lnTo>
                <a:lnTo>
                  <a:pt x="1992542" y="7922"/>
                </a:lnTo>
                <a:lnTo>
                  <a:pt x="1986602" y="20211"/>
                </a:lnTo>
                <a:lnTo>
                  <a:pt x="1991247" y="34013"/>
                </a:lnTo>
                <a:lnTo>
                  <a:pt x="2002580" y="40636"/>
                </a:lnTo>
                <a:lnTo>
                  <a:pt x="2068042" y="39657"/>
                </a:lnTo>
                <a:lnTo>
                  <a:pt x="2128012" y="3301"/>
                </a:lnTo>
                <a:lnTo>
                  <a:pt x="2168381" y="3301"/>
                </a:lnTo>
                <a:lnTo>
                  <a:pt x="2170176" y="0"/>
                </a:lnTo>
                <a:close/>
              </a:path>
              <a:path w="2170429" h="1326514">
                <a:moveTo>
                  <a:pt x="2128012" y="3301"/>
                </a:moveTo>
                <a:lnTo>
                  <a:pt x="2068042" y="39657"/>
                </a:lnTo>
                <a:lnTo>
                  <a:pt x="2105592" y="39095"/>
                </a:lnTo>
                <a:lnTo>
                  <a:pt x="2121154" y="10413"/>
                </a:lnTo>
                <a:lnTo>
                  <a:pt x="2132345" y="10413"/>
                </a:lnTo>
                <a:lnTo>
                  <a:pt x="2128012" y="3301"/>
                </a:lnTo>
                <a:close/>
              </a:path>
              <a:path w="2170429" h="1326514">
                <a:moveTo>
                  <a:pt x="2121154" y="10413"/>
                </a:moveTo>
                <a:lnTo>
                  <a:pt x="2105592" y="39095"/>
                </a:lnTo>
                <a:lnTo>
                  <a:pt x="2138172" y="38607"/>
                </a:lnTo>
                <a:lnTo>
                  <a:pt x="2121154" y="1041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2786550" cy="516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데이터 추출</a:t>
            </a:r>
            <a:r>
              <a:rPr sz="1429" b="1" spc="-8" dirty="0">
                <a:latin typeface="맑은 고딕"/>
                <a:cs typeface="맑은 고딕"/>
              </a:rPr>
              <a:t>(</a:t>
            </a:r>
            <a:r>
              <a:rPr sz="1429" b="1" dirty="0">
                <a:latin typeface="맑은 고딕"/>
                <a:cs typeface="맑은 고딕"/>
              </a:rPr>
              <a:t>파싱</a:t>
            </a:r>
            <a:r>
              <a:rPr sz="1429" b="1" spc="-8" dirty="0">
                <a:latin typeface="맑은 고딕"/>
                <a:cs typeface="맑은 고딕"/>
              </a:rPr>
              <a:t>)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162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258182" y="3370829"/>
            <a:ext cx="5200889" cy="1062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1247899" y="3360545"/>
            <a:ext cx="5221758" cy="1082763"/>
          </a:xfrm>
          <a:custGeom>
            <a:avLst/>
            <a:gdLst/>
            <a:ahLst/>
            <a:cxnLst/>
            <a:rect l="l" t="t" r="r" b="b"/>
            <a:pathLst>
              <a:path w="6577965" h="1363979">
                <a:moveTo>
                  <a:pt x="0" y="1363979"/>
                </a:moveTo>
                <a:lnTo>
                  <a:pt x="6577583" y="1363979"/>
                </a:lnTo>
                <a:lnTo>
                  <a:pt x="6577583" y="0"/>
                </a:lnTo>
                <a:lnTo>
                  <a:pt x="0" y="0"/>
                </a:lnTo>
                <a:lnTo>
                  <a:pt x="0" y="1363979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746441" y="2352185"/>
            <a:ext cx="7224869" cy="342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858346" y="2399972"/>
            <a:ext cx="5659803" cy="170883"/>
          </a:xfrm>
          <a:custGeom>
            <a:avLst/>
            <a:gdLst/>
            <a:ahLst/>
            <a:cxnLst/>
            <a:rect l="l" t="t" r="r" b="b"/>
            <a:pathLst>
              <a:path w="7129780" h="215264">
                <a:moveTo>
                  <a:pt x="0" y="214884"/>
                </a:moveTo>
                <a:lnTo>
                  <a:pt x="7129272" y="214884"/>
                </a:lnTo>
                <a:lnTo>
                  <a:pt x="7129272" y="0"/>
                </a:lnTo>
                <a:lnTo>
                  <a:pt x="0" y="0"/>
                </a:lnTo>
                <a:lnTo>
                  <a:pt x="0" y="214884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8" name="object 8"/>
          <p:cNvSpPr/>
          <p:nvPr/>
        </p:nvSpPr>
        <p:spPr>
          <a:xfrm>
            <a:off x="3700951" y="2567931"/>
            <a:ext cx="186509" cy="802998"/>
          </a:xfrm>
          <a:custGeom>
            <a:avLst/>
            <a:gdLst/>
            <a:ahLst/>
            <a:cxnLst/>
            <a:rect l="l" t="t" r="r" b="b"/>
            <a:pathLst>
              <a:path w="234950" h="1011555">
                <a:moveTo>
                  <a:pt x="159971" y="902243"/>
                </a:moveTo>
                <a:lnTo>
                  <a:pt x="122427" y="908938"/>
                </a:lnTo>
                <a:lnTo>
                  <a:pt x="198754" y="1011427"/>
                </a:lnTo>
                <a:lnTo>
                  <a:pt x="225460" y="921003"/>
                </a:lnTo>
                <a:lnTo>
                  <a:pt x="163321" y="921003"/>
                </a:lnTo>
                <a:lnTo>
                  <a:pt x="159971" y="902243"/>
                </a:lnTo>
                <a:close/>
              </a:path>
              <a:path w="234950" h="1011555">
                <a:moveTo>
                  <a:pt x="197446" y="895560"/>
                </a:moveTo>
                <a:lnTo>
                  <a:pt x="159971" y="902243"/>
                </a:lnTo>
                <a:lnTo>
                  <a:pt x="163321" y="921003"/>
                </a:lnTo>
                <a:lnTo>
                  <a:pt x="200787" y="914272"/>
                </a:lnTo>
                <a:lnTo>
                  <a:pt x="197446" y="895560"/>
                </a:lnTo>
                <a:close/>
              </a:path>
              <a:path w="234950" h="1011555">
                <a:moveTo>
                  <a:pt x="234950" y="888872"/>
                </a:moveTo>
                <a:lnTo>
                  <a:pt x="197446" y="895560"/>
                </a:lnTo>
                <a:lnTo>
                  <a:pt x="200787" y="914272"/>
                </a:lnTo>
                <a:lnTo>
                  <a:pt x="163321" y="921003"/>
                </a:lnTo>
                <a:lnTo>
                  <a:pt x="225460" y="921003"/>
                </a:lnTo>
                <a:lnTo>
                  <a:pt x="234950" y="888872"/>
                </a:lnTo>
                <a:close/>
              </a:path>
              <a:path w="234950" h="1011555">
                <a:moveTo>
                  <a:pt x="37591" y="0"/>
                </a:moveTo>
                <a:lnTo>
                  <a:pt x="0" y="6603"/>
                </a:lnTo>
                <a:lnTo>
                  <a:pt x="159971" y="902243"/>
                </a:lnTo>
                <a:lnTo>
                  <a:pt x="197446" y="895560"/>
                </a:lnTo>
                <a:lnTo>
                  <a:pt x="375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2786550" cy="789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실행결과</a:t>
            </a:r>
            <a:endParaRPr sz="1429">
              <a:latin typeface="맑은 고딕"/>
              <a:cs typeface="맑은 고딕"/>
            </a:endParaRPr>
          </a:p>
          <a:p>
            <a:pPr marL="440551">
              <a:spcBef>
                <a:spcPts val="55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b="1" spc="-8" dirty="0">
                <a:latin typeface="맑은 고딕"/>
                <a:cs typeface="맑은 고딕"/>
              </a:rPr>
              <a:t>j</a:t>
            </a:r>
            <a:r>
              <a:rPr sz="1270" b="1" spc="-16" dirty="0">
                <a:latin typeface="맑은 고딕"/>
                <a:cs typeface="맑은 고딕"/>
              </a:rPr>
              <a:t>s</a:t>
            </a:r>
            <a:r>
              <a:rPr sz="1270" b="1" spc="-12" dirty="0">
                <a:latin typeface="맑은 고딕"/>
                <a:cs typeface="맑은 고딕"/>
              </a:rPr>
              <a:t>o</a:t>
            </a:r>
            <a:r>
              <a:rPr sz="1270" b="1" spc="-8" dirty="0">
                <a:latin typeface="맑은 고딕"/>
                <a:cs typeface="맑은 고딕"/>
              </a:rPr>
              <a:t>n</a:t>
            </a:r>
            <a:r>
              <a:rPr sz="1270" b="1" spc="12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포맷의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결과가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출력됨</a:t>
            </a:r>
            <a:endParaRPr sz="127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00670" y="4657670"/>
            <a:ext cx="1244068" cy="293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349" indent="-157268">
              <a:spcBef>
                <a:spcPts val="552"/>
              </a:spcBef>
              <a:buClr>
                <a:srgbClr val="506DA4"/>
              </a:buClr>
              <a:buFont typeface=""/>
              <a:buChar char="-"/>
              <a:tabLst>
                <a:tab pos="167349" algn="l"/>
              </a:tabLst>
            </a:pPr>
            <a:r>
              <a:rPr lang="en-US" sz="953" b="1" spc="4" dirty="0" err="1">
                <a:latin typeface="맑은 고딕"/>
                <a:cs typeface="맑은 고딕"/>
              </a:rPr>
              <a:t>b</a:t>
            </a:r>
            <a:r>
              <a:rPr lang="en-US" sz="953" b="1" spc="-8" dirty="0" err="1">
                <a:latin typeface="맑은 고딕"/>
                <a:cs typeface="맑은 고딕"/>
              </a:rPr>
              <a:t>lo</a:t>
            </a:r>
            <a:r>
              <a:rPr lang="en-US" sz="953" b="1" spc="-4" dirty="0" err="1">
                <a:latin typeface="맑은 고딕"/>
                <a:cs typeface="맑은 고딕"/>
              </a:rPr>
              <a:t>gg</a:t>
            </a:r>
            <a:r>
              <a:rPr lang="en-US" sz="953" b="1" spc="-8" dirty="0" err="1">
                <a:latin typeface="맑은 고딕"/>
                <a:cs typeface="맑은 고딕"/>
              </a:rPr>
              <a:t>er</a:t>
            </a:r>
            <a:r>
              <a:rPr lang="en-US" sz="953" b="1" spc="-12" dirty="0" err="1">
                <a:latin typeface="맑은 고딕"/>
                <a:cs typeface="맑은 고딕"/>
              </a:rPr>
              <a:t>l</a:t>
            </a:r>
            <a:r>
              <a:rPr lang="en-US" sz="953" b="1" spc="-8" dirty="0" err="1">
                <a:latin typeface="맑은 고딕"/>
                <a:cs typeface="맑은 고딕"/>
              </a:rPr>
              <a:t>i</a:t>
            </a:r>
            <a:r>
              <a:rPr lang="en-US" sz="953" b="1" dirty="0" err="1">
                <a:latin typeface="맑은 고딕"/>
                <a:cs typeface="맑은 고딕"/>
              </a:rPr>
              <a:t>nk</a:t>
            </a:r>
            <a:endParaRPr lang="en-US" sz="953" dirty="0">
              <a:latin typeface="맑은 고딕"/>
              <a:cs typeface="맑은 고딕"/>
            </a:endParaRPr>
          </a:p>
          <a:p>
            <a:pPr marL="167349" indent="-157268">
              <a:buClr>
                <a:srgbClr val="506DA4"/>
              </a:buClr>
              <a:buFont typeface=""/>
              <a:buChar char="-"/>
              <a:tabLst>
                <a:tab pos="167349" algn="l"/>
              </a:tabLst>
            </a:pPr>
            <a:r>
              <a:rPr sz="953" b="1" dirty="0" err="1">
                <a:latin typeface="맑은 고딕"/>
                <a:cs typeface="맑은 고딕"/>
              </a:rPr>
              <a:t>b</a:t>
            </a:r>
            <a:r>
              <a:rPr sz="953" b="1" spc="-8" dirty="0" err="1">
                <a:latin typeface="맑은 고딕"/>
                <a:cs typeface="맑은 고딕"/>
              </a:rPr>
              <a:t>l</a:t>
            </a:r>
            <a:r>
              <a:rPr sz="953" b="1" dirty="0" err="1">
                <a:latin typeface="맑은 고딕"/>
                <a:cs typeface="맑은 고딕"/>
              </a:rPr>
              <a:t>ogge</a:t>
            </a:r>
            <a:r>
              <a:rPr sz="953" b="1" spc="-4" dirty="0" err="1">
                <a:latin typeface="맑은 고딕"/>
                <a:cs typeface="맑은 고딕"/>
              </a:rPr>
              <a:t>rname</a:t>
            </a:r>
            <a:endParaRPr sz="953" dirty="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23728" y="4675861"/>
            <a:ext cx="4896544" cy="3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>
              <a:tabLst>
                <a:tab pos="734924" algn="l"/>
              </a:tabLst>
            </a:pPr>
            <a:r>
              <a:rPr sz="953" b="1" dirty="0">
                <a:latin typeface="맑은 고딕"/>
                <a:cs typeface="맑은 고딕"/>
              </a:rPr>
              <a:t>s</a:t>
            </a:r>
            <a:r>
              <a:rPr sz="953" b="1" spc="-8" dirty="0">
                <a:latin typeface="맑은 고딕"/>
                <a:cs typeface="맑은 고딕"/>
              </a:rPr>
              <a:t>tri</a:t>
            </a:r>
            <a:r>
              <a:rPr sz="953" b="1" spc="-4" dirty="0">
                <a:latin typeface="맑은 고딕"/>
                <a:cs typeface="맑은 고딕"/>
              </a:rPr>
              <a:t>n</a:t>
            </a:r>
            <a:r>
              <a:rPr sz="953" b="1" dirty="0">
                <a:latin typeface="맑은 고딕"/>
                <a:cs typeface="맑은 고딕"/>
              </a:rPr>
              <a:t>g	</a:t>
            </a:r>
            <a:r>
              <a:rPr sz="953" b="1" spc="-4" dirty="0">
                <a:latin typeface="맑은 고딕"/>
                <a:cs typeface="맑은 고딕"/>
              </a:rPr>
              <a:t>검</a:t>
            </a:r>
            <a:r>
              <a:rPr sz="953" b="1" dirty="0">
                <a:latin typeface="맑은 고딕"/>
                <a:cs typeface="맑은 고딕"/>
              </a:rPr>
              <a:t>색</a:t>
            </a:r>
            <a:r>
              <a:rPr sz="953" b="1" spc="-4" dirty="0">
                <a:latin typeface="맑은 고딕"/>
                <a:cs typeface="맑은 고딕"/>
              </a:rPr>
              <a:t> 결</a:t>
            </a:r>
            <a:r>
              <a:rPr sz="953" b="1" dirty="0">
                <a:latin typeface="맑은 고딕"/>
                <a:cs typeface="맑은 고딕"/>
              </a:rPr>
              <a:t>과</a:t>
            </a:r>
            <a:r>
              <a:rPr sz="953" b="1" spc="4" dirty="0">
                <a:latin typeface="맑은 고딕"/>
                <a:cs typeface="맑은 고딕"/>
              </a:rPr>
              <a:t> </a:t>
            </a:r>
            <a:r>
              <a:rPr sz="953" b="1" spc="-4" dirty="0">
                <a:latin typeface="맑은 고딕"/>
                <a:cs typeface="맑은 고딕"/>
              </a:rPr>
              <a:t>블로</a:t>
            </a:r>
            <a:r>
              <a:rPr sz="953" b="1" dirty="0">
                <a:latin typeface="맑은 고딕"/>
                <a:cs typeface="맑은 고딕"/>
              </a:rPr>
              <a:t>그</a:t>
            </a:r>
            <a:r>
              <a:rPr sz="953" b="1" spc="-4" dirty="0">
                <a:latin typeface="맑은 고딕"/>
                <a:cs typeface="맑은 고딕"/>
              </a:rPr>
              <a:t> 포스트</a:t>
            </a:r>
            <a:r>
              <a:rPr sz="953" b="1" dirty="0">
                <a:latin typeface="맑은 고딕"/>
                <a:cs typeface="맑은 고딕"/>
              </a:rPr>
              <a:t>를</a:t>
            </a:r>
            <a:r>
              <a:rPr sz="953" b="1" spc="4" dirty="0">
                <a:latin typeface="맑은 고딕"/>
                <a:cs typeface="맑은 고딕"/>
              </a:rPr>
              <a:t> </a:t>
            </a:r>
            <a:r>
              <a:rPr sz="953" b="1" spc="-4" dirty="0">
                <a:latin typeface="맑은 고딕"/>
                <a:cs typeface="맑은 고딕"/>
              </a:rPr>
              <a:t>작성</a:t>
            </a:r>
            <a:r>
              <a:rPr sz="953" b="1" dirty="0">
                <a:latin typeface="맑은 고딕"/>
                <a:cs typeface="맑은 고딕"/>
              </a:rPr>
              <a:t>한</a:t>
            </a:r>
            <a:r>
              <a:rPr sz="953" b="1" spc="-4" dirty="0">
                <a:latin typeface="맑은 고딕"/>
                <a:cs typeface="맑은 고딕"/>
              </a:rPr>
              <a:t> 블로거</a:t>
            </a:r>
            <a:r>
              <a:rPr sz="953" b="1" dirty="0">
                <a:latin typeface="맑은 고딕"/>
                <a:cs typeface="맑은 고딕"/>
              </a:rPr>
              <a:t>의</a:t>
            </a:r>
            <a:r>
              <a:rPr sz="953" b="1" spc="4" dirty="0">
                <a:latin typeface="맑은 고딕"/>
                <a:cs typeface="맑은 고딕"/>
              </a:rPr>
              <a:t> </a:t>
            </a:r>
            <a:r>
              <a:rPr sz="953" b="1" spc="-4" dirty="0">
                <a:latin typeface="맑은 고딕"/>
                <a:cs typeface="맑은 고딕"/>
              </a:rPr>
              <a:t>이름이다</a:t>
            </a:r>
            <a:r>
              <a:rPr sz="953" b="1" dirty="0">
                <a:latin typeface="맑은 고딕"/>
                <a:cs typeface="맑은 고딕"/>
              </a:rPr>
              <a:t>.</a:t>
            </a:r>
            <a:endParaRPr sz="953" dirty="0">
              <a:latin typeface="맑은 고딕"/>
              <a:cs typeface="맑은 고딕"/>
            </a:endParaRPr>
          </a:p>
          <a:p>
            <a:pPr marL="10081">
              <a:spcBef>
                <a:spcPts val="552"/>
              </a:spcBef>
            </a:pPr>
            <a:r>
              <a:rPr lang="en-US" sz="953" b="1" dirty="0">
                <a:latin typeface="맑은 고딕"/>
                <a:cs typeface="맑은 고딕"/>
              </a:rPr>
              <a:t>string</a:t>
            </a:r>
            <a:r>
              <a:rPr lang="ko-KR" altLang="en-US" sz="953" b="1" dirty="0">
                <a:latin typeface="맑은 고딕"/>
                <a:cs typeface="맑은 고딕"/>
              </a:rPr>
              <a:t> </a:t>
            </a:r>
            <a:r>
              <a:rPr sz="953" b="1" dirty="0" err="1">
                <a:latin typeface="맑은 고딕"/>
                <a:cs typeface="맑은 고딕"/>
              </a:rPr>
              <a:t>검색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결과</a:t>
            </a:r>
            <a:r>
              <a:rPr sz="953" b="1" spc="8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블로그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포스트를</a:t>
            </a:r>
            <a:r>
              <a:rPr sz="953" b="1" spc="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작성한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블로거의</a:t>
            </a:r>
            <a:r>
              <a:rPr sz="953" b="1" spc="8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하이퍼텍스트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spc="-8" dirty="0">
                <a:latin typeface="맑은 고딕"/>
                <a:cs typeface="맑은 고딕"/>
              </a:rPr>
              <a:t>li</a:t>
            </a:r>
            <a:r>
              <a:rPr sz="953" b="1" spc="-4" dirty="0">
                <a:latin typeface="맑은 고딕"/>
                <a:cs typeface="맑은 고딕"/>
              </a:rPr>
              <a:t>n</a:t>
            </a:r>
            <a:r>
              <a:rPr sz="953" b="1" spc="4" dirty="0">
                <a:latin typeface="맑은 고딕"/>
                <a:cs typeface="맑은 고딕"/>
              </a:rPr>
              <a:t>k</a:t>
            </a:r>
            <a:r>
              <a:rPr sz="953" b="1" dirty="0">
                <a:latin typeface="맑은 고딕"/>
                <a:cs typeface="맑은 고딕"/>
              </a:rPr>
              <a:t>이다</a:t>
            </a:r>
            <a:r>
              <a:rPr sz="953" b="1" spc="-4" dirty="0">
                <a:latin typeface="맑은 고딕"/>
                <a:cs typeface="맑은 고딕"/>
              </a:rPr>
              <a:t>.</a:t>
            </a:r>
            <a:endParaRPr sz="953" dirty="0">
              <a:latin typeface="맑은 고딕"/>
              <a:cs typeface="맑은 고딕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752088"/>
              </p:ext>
            </p:extLst>
          </p:nvPr>
        </p:nvGraphicFramePr>
        <p:xfrm>
          <a:off x="700670" y="2298830"/>
          <a:ext cx="8047794" cy="2269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3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344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1496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필드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타입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설명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225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45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l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a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st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B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ui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l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dDa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+mn-lt"/>
                          <a:cs typeface="맑은 고딕"/>
                        </a:rPr>
                        <a:t>da</a:t>
                      </a:r>
                      <a:r>
                        <a:rPr lang="en-US" altLang="ko-KR" sz="1000" b="1" spc="-10" dirty="0">
                          <a:latin typeface="+mn-lt"/>
                          <a:cs typeface="맑은 고딕"/>
                        </a:rPr>
                        <a:t>t</a:t>
                      </a:r>
                      <a:r>
                        <a:rPr lang="en-US" altLang="ko-KR" sz="1000" b="1" dirty="0">
                          <a:latin typeface="+mn-lt"/>
                          <a:cs typeface="맑은 고딕"/>
                        </a:rPr>
                        <a:t>e</a:t>
                      </a:r>
                      <a:r>
                        <a:rPr lang="en-US" altLang="ko-KR" sz="1000" b="1" spc="-10" dirty="0">
                          <a:latin typeface="+mn-lt"/>
                          <a:cs typeface="맑은 고딕"/>
                        </a:rPr>
                        <a:t>tim</a:t>
                      </a:r>
                      <a:r>
                        <a:rPr lang="en-US" altLang="ko-KR" sz="1000" b="1" dirty="0">
                          <a:latin typeface="+mn-lt"/>
                          <a:cs typeface="맑은 고딕"/>
                        </a:rPr>
                        <a:t>e</a:t>
                      </a: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000" b="1" spc="-5" dirty="0" err="1">
                          <a:latin typeface="맑은 고딕"/>
                        </a:rPr>
                        <a:t>검</a:t>
                      </a:r>
                      <a:r>
                        <a:rPr sz="1000" b="1" dirty="0" err="1">
                          <a:latin typeface="맑은 고딕"/>
                        </a:rPr>
                        <a:t>색</a:t>
                      </a:r>
                      <a:r>
                        <a:rPr sz="1000" b="1" spc="-5" dirty="0">
                          <a:latin typeface="맑은 고딕"/>
                        </a:rPr>
                        <a:t> 결과</a:t>
                      </a:r>
                      <a:r>
                        <a:rPr sz="1000" b="1" dirty="0">
                          <a:latin typeface="맑은 고딕"/>
                        </a:rPr>
                        <a:t>를</a:t>
                      </a:r>
                      <a:r>
                        <a:rPr sz="1000" b="1" spc="5" dirty="0">
                          <a:latin typeface="맑은 고딕"/>
                        </a:rPr>
                        <a:t> </a:t>
                      </a:r>
                      <a:r>
                        <a:rPr sz="1000" b="1" spc="-5" dirty="0">
                          <a:latin typeface="맑은 고딕"/>
                        </a:rPr>
                        <a:t>생성</a:t>
                      </a:r>
                      <a:r>
                        <a:rPr sz="1000" b="1" dirty="0">
                          <a:latin typeface="맑은 고딕"/>
                        </a:rPr>
                        <a:t>한</a:t>
                      </a:r>
                      <a:r>
                        <a:rPr sz="1000" b="1" spc="-5" dirty="0">
                          <a:latin typeface="맑은 고딕"/>
                        </a:rPr>
                        <a:t> 시간이다</a:t>
                      </a:r>
                      <a:r>
                        <a:rPr sz="1000" b="1" dirty="0">
                          <a:latin typeface="맑은 고딕"/>
                        </a:rPr>
                        <a:t>.</a:t>
                      </a:r>
                      <a:endParaRPr sz="1000" dirty="0">
                        <a:latin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검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색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결과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를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생성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한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시간이다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.</a:t>
                      </a:r>
                      <a:endParaRPr sz="1000" dirty="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p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os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d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a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latin typeface="맑은 고딕"/>
                          <a:cs typeface="맑은 고딕"/>
                        </a:rPr>
                        <a:t>da</a:t>
                      </a:r>
                      <a:r>
                        <a:rPr lang="en-US" sz="1000" b="1" spc="-1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lang="en-US" sz="1000" b="1">
                          <a:latin typeface="맑은 고딕"/>
                          <a:cs typeface="맑은 고딕"/>
                        </a:rPr>
                        <a:t>e</a:t>
                      </a:r>
                      <a:r>
                        <a:rPr lang="en-US" sz="1000" b="1" spc="-10">
                          <a:latin typeface="맑은 고딕"/>
                          <a:cs typeface="맑은 고딕"/>
                        </a:rPr>
                        <a:t>ti</a:t>
                      </a:r>
                      <a:r>
                        <a:rPr lang="en-US" sz="1000" b="1" spc="-5">
                          <a:latin typeface="맑은 고딕"/>
                          <a:cs typeface="맑은 고딕"/>
                        </a:rPr>
                        <a:t>me</a:t>
                      </a:r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블로그 포스트를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작성한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날짜이다.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947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ot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a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l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b="1" spc="-1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lang="en-US" sz="1000" b="1" spc="-5">
                          <a:latin typeface="맑은 고딕"/>
                          <a:cs typeface="맑은 고딕"/>
                        </a:rPr>
                        <a:t>nteger</a:t>
                      </a:r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검색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결과</a:t>
                      </a:r>
                      <a:r>
                        <a:rPr sz="10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문서의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총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개수를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의미한다.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948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s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a</a:t>
                      </a:r>
                      <a:r>
                        <a:rPr sz="1000" b="1" spc="25" dirty="0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t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b="1" spc="-1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lang="en-US" sz="1000" b="1" spc="-5">
                          <a:latin typeface="맑은 고딕"/>
                          <a:cs typeface="맑은 고딕"/>
                        </a:rPr>
                        <a:t>nteger</a:t>
                      </a:r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검색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결과</a:t>
                      </a:r>
                      <a:r>
                        <a:rPr sz="10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문서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중,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문서의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시작점을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의미한다.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444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d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sp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l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ay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b="1" spc="-1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lang="en-US" sz="1000" b="1" spc="-5">
                          <a:latin typeface="맑은 고딕"/>
                          <a:cs typeface="맑은 고딕"/>
                        </a:rPr>
                        <a:t>nteger</a:t>
                      </a:r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검색된 검색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결과의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개수이다.</a:t>
                      </a:r>
                      <a:endParaRPr sz="1000" dirty="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95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it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em/i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ems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ko-KR" sz="1000" b="1">
                          <a:latin typeface="맑은 고딕"/>
                          <a:cs typeface="맑은 고딕"/>
                        </a:rPr>
                        <a:t>-</a:t>
                      </a:r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XML 포멧에서는</a:t>
                      </a:r>
                      <a:r>
                        <a:rPr sz="1000" b="1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tem</a:t>
                      </a:r>
                      <a:r>
                        <a:rPr sz="10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태그로,</a:t>
                      </a:r>
                      <a:r>
                        <a:rPr sz="1000" b="1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JS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O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N 포멧에서는</a:t>
                      </a:r>
                      <a:r>
                        <a:rPr sz="1000" b="1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tems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속성으로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표현된다.</a:t>
                      </a:r>
                      <a:r>
                        <a:rPr sz="1000" b="1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개별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검색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결과이며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l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e,</a:t>
                      </a:r>
                      <a:r>
                        <a:rPr sz="10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li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n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k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,</a:t>
                      </a:r>
                      <a:r>
                        <a:rPr sz="1000" b="1" spc="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desc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rip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o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n,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bl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o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gge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n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am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e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,</a:t>
                      </a:r>
                      <a:r>
                        <a:rPr sz="1000" b="1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bl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o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gge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rli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n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k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을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포함한다.</a:t>
                      </a:r>
                      <a:endParaRPr sz="1000" dirty="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947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title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latin typeface="맑은 고딕"/>
                          <a:cs typeface="맑은 고딕"/>
                        </a:rPr>
                        <a:t>s</a:t>
                      </a:r>
                      <a:r>
                        <a:rPr lang="en-US" sz="1000" b="1" spc="-1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lang="en-US" sz="1000" b="1" spc="-5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lang="en-US" sz="1000" b="1" spc="-1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lang="en-US" sz="1000" b="1" spc="-5">
                          <a:latin typeface="맑은 고딕"/>
                          <a:cs typeface="맑은 고딕"/>
                        </a:rPr>
                        <a:t>ng</a:t>
                      </a:r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검색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결과</a:t>
                      </a:r>
                      <a:r>
                        <a:rPr sz="10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문서의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제목을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나타낸다.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제목에서</a:t>
                      </a:r>
                      <a:r>
                        <a:rPr sz="10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검색어와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일치하는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부분은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태그로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감싸져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있다.</a:t>
                      </a:r>
                      <a:endParaRPr sz="1000" dirty="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342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li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nk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latin typeface="맑은 고딕"/>
                          <a:cs typeface="맑은 고딕"/>
                        </a:rPr>
                        <a:t>s</a:t>
                      </a:r>
                      <a:r>
                        <a:rPr lang="en-US" sz="1000" b="1" spc="-1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lang="en-US" sz="1000" b="1" spc="-5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lang="en-US" sz="1000" b="1" spc="-1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lang="en-US" sz="1000" b="1" spc="-5">
                          <a:latin typeface="맑은 고딕"/>
                          <a:cs typeface="맑은 고딕"/>
                        </a:rPr>
                        <a:t>ng</a:t>
                      </a:r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검색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결과</a:t>
                      </a:r>
                      <a:r>
                        <a:rPr sz="10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문서의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하이퍼텍스트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li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n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k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를</a:t>
                      </a:r>
                      <a:r>
                        <a:rPr sz="1000" b="1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나타낸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다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.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0995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d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esc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p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ti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on</a:t>
                      </a:r>
                      <a:endParaRPr sz="1000" dirty="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맑은 고딕"/>
                          <a:cs typeface="맑은 고딕"/>
                        </a:rPr>
                        <a:t>s</a:t>
                      </a:r>
                      <a:r>
                        <a:rPr lang="en-US"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lang="en-US" sz="1000" b="1" spc="-5" dirty="0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lang="en-US" sz="1000" b="1" spc="-10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lang="en-US" sz="1000" b="1" spc="-5" dirty="0">
                          <a:latin typeface="맑은 고딕"/>
                          <a:cs typeface="맑은 고딕"/>
                        </a:rPr>
                        <a:t>ng</a:t>
                      </a:r>
                      <a:endParaRPr dirty="0"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600" b="1" dirty="0">
                          <a:latin typeface="맑은 고딕"/>
                          <a:cs typeface="맑은 고딕"/>
                        </a:rPr>
                        <a:t>검색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결과</a:t>
                      </a:r>
                      <a:r>
                        <a:rPr sz="6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문서의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내용을</a:t>
                      </a:r>
                      <a:r>
                        <a:rPr sz="600" b="1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요약한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패시지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정보이다. 문서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전체의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내용은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li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n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k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를</a:t>
                      </a:r>
                      <a:r>
                        <a:rPr sz="600" b="1" spc="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따라가면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읽을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수</a:t>
                      </a:r>
                      <a:r>
                        <a:rPr sz="6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있다. 패시지에서</a:t>
                      </a:r>
                      <a:r>
                        <a:rPr sz="600" b="1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검색어와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일치하는</a:t>
                      </a:r>
                      <a:r>
                        <a:rPr sz="600" b="1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부분은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태그로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감싸져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있다.</a:t>
                      </a:r>
                      <a:endParaRPr sz="600" dirty="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52" y="1738076"/>
            <a:ext cx="7873096" cy="33818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4" y="1475271"/>
            <a:ext cx="8614727" cy="44265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 dirty="0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소스코드</a:t>
            </a:r>
            <a:endParaRPr sz="1429" dirty="0">
              <a:latin typeface="맑은 고딕"/>
              <a:cs typeface="맑은 고딕"/>
            </a:endParaRPr>
          </a:p>
          <a:p>
            <a:pPr marL="495494">
              <a:lnSpc>
                <a:spcPct val="150000"/>
              </a:lnSpc>
              <a:spcBef>
                <a:spcPts val="464"/>
              </a:spcBef>
            </a:pPr>
            <a:r>
              <a:rPr sz="1200" b="1" spc="-12" dirty="0">
                <a:solidFill>
                  <a:srgbClr val="AE00DB"/>
                </a:solidFill>
                <a:latin typeface="Consolas"/>
                <a:cs typeface="Consolas"/>
              </a:rPr>
              <a:t>impor</a:t>
            </a:r>
            <a:r>
              <a:rPr sz="1200" b="1" spc="-8" dirty="0">
                <a:solidFill>
                  <a:srgbClr val="AE00DB"/>
                </a:solidFill>
                <a:latin typeface="Consolas"/>
                <a:cs typeface="Consolas"/>
              </a:rPr>
              <a:t>t</a:t>
            </a:r>
            <a:r>
              <a:rPr sz="1200" b="1" spc="-16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sz="1200" b="1" spc="-8" dirty="0">
                <a:latin typeface="Consolas"/>
                <a:cs typeface="Consolas"/>
              </a:rPr>
              <a:t>r</a:t>
            </a:r>
            <a:r>
              <a:rPr sz="1200" b="1" spc="-16" dirty="0">
                <a:latin typeface="Consolas"/>
                <a:cs typeface="Consolas"/>
              </a:rPr>
              <a:t>e</a:t>
            </a:r>
            <a:r>
              <a:rPr sz="1200" b="1" spc="-8" dirty="0">
                <a:latin typeface="Consolas"/>
                <a:cs typeface="Consolas"/>
              </a:rPr>
              <a:t>q</a:t>
            </a:r>
            <a:r>
              <a:rPr sz="1200" b="1" spc="-16" dirty="0">
                <a:latin typeface="Consolas"/>
                <a:cs typeface="Consolas"/>
              </a:rPr>
              <a:t>u</a:t>
            </a:r>
            <a:r>
              <a:rPr sz="1200" b="1" spc="-8" dirty="0">
                <a:latin typeface="Consolas"/>
                <a:cs typeface="Consolas"/>
              </a:rPr>
              <a:t>e</a:t>
            </a:r>
            <a:r>
              <a:rPr sz="1200" b="1" spc="-16" dirty="0">
                <a:latin typeface="Consolas"/>
                <a:cs typeface="Consolas"/>
              </a:rPr>
              <a:t>s</a:t>
            </a:r>
            <a:r>
              <a:rPr sz="1200" b="1" spc="-20" dirty="0">
                <a:latin typeface="Consolas"/>
                <a:cs typeface="Consolas"/>
              </a:rPr>
              <a:t>t</a:t>
            </a:r>
            <a:r>
              <a:rPr sz="1200" b="1" spc="-8" dirty="0">
                <a:latin typeface="Consolas"/>
                <a:cs typeface="Consolas"/>
              </a:rPr>
              <a:t>s</a:t>
            </a:r>
            <a:endParaRPr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  <a:spcBef>
                <a:spcPts val="20"/>
              </a:spcBef>
            </a:pPr>
            <a:r>
              <a:rPr lang="en-US" altLang="ko-KR" sz="1200" b="1" spc="-4" dirty="0">
                <a:solidFill>
                  <a:srgbClr val="008000"/>
                </a:solidFill>
                <a:latin typeface="Consolas"/>
                <a:cs typeface="Consolas"/>
              </a:rPr>
              <a:t>#AP</a:t>
            </a:r>
            <a:r>
              <a:rPr lang="en-US" altLang="ko-KR" sz="1200" b="1" dirty="0">
                <a:solidFill>
                  <a:srgbClr val="008000"/>
                </a:solidFill>
                <a:latin typeface="Consolas"/>
                <a:cs typeface="Consolas"/>
              </a:rPr>
              <a:t>I</a:t>
            </a:r>
            <a:r>
              <a:rPr lang="en-US" altLang="ko-KR" sz="1200" b="1" spc="16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ko-KR" altLang="en-US" sz="1200" b="1" spc="8" dirty="0">
                <a:solidFill>
                  <a:srgbClr val="008000"/>
                </a:solidFill>
                <a:latin typeface="굴림"/>
                <a:cs typeface="굴림"/>
              </a:rPr>
              <a:t>인</a:t>
            </a:r>
            <a:r>
              <a:rPr lang="ko-KR" altLang="en-US" sz="1200" b="1" spc="20" dirty="0">
                <a:solidFill>
                  <a:srgbClr val="008000"/>
                </a:solidFill>
                <a:latin typeface="굴림"/>
                <a:cs typeface="굴림"/>
              </a:rPr>
              <a:t>증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-147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8" dirty="0">
                <a:solidFill>
                  <a:srgbClr val="008000"/>
                </a:solidFill>
                <a:latin typeface="굴림"/>
                <a:cs typeface="굴림"/>
              </a:rPr>
              <a:t>정보</a:t>
            </a:r>
            <a:endParaRPr lang="en-US" altLang="ko-KR" sz="1200" b="1" dirty="0">
              <a:solidFill>
                <a:srgbClr val="008000"/>
              </a:solidFill>
              <a:latin typeface="굴림"/>
              <a:cs typeface="굴림"/>
            </a:endParaRPr>
          </a:p>
          <a:p>
            <a:pPr marL="495494">
              <a:lnSpc>
                <a:spcPct val="150000"/>
              </a:lnSpc>
              <a:spcBef>
                <a:spcPts val="20"/>
              </a:spcBef>
            </a:pPr>
            <a:r>
              <a:rPr lang="en-US" altLang="ko-KR" sz="1200" b="1" spc="-4" dirty="0" err="1">
                <a:latin typeface="Consolas"/>
                <a:cs typeface="Consolas"/>
              </a:rPr>
              <a:t>client_i</a:t>
            </a:r>
            <a:r>
              <a:rPr lang="en-US" altLang="ko-KR" sz="1200" b="1" dirty="0" err="1">
                <a:latin typeface="Consolas"/>
                <a:cs typeface="Consolas"/>
              </a:rPr>
              <a:t>d</a:t>
            </a:r>
            <a:r>
              <a:rPr lang="en-US" altLang="ko-KR" sz="1200" b="1" spc="52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4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lang="en-US" altLang="ko-KR" sz="1200" b="1" spc="-4" dirty="0">
                <a:latin typeface="굴림"/>
                <a:cs typeface="굴림"/>
              </a:rPr>
              <a:t>udzt3jcCA8xTKi3UjGH_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</a:p>
          <a:p>
            <a:pPr marL="495494">
              <a:lnSpc>
                <a:spcPct val="150000"/>
              </a:lnSpc>
              <a:spcBef>
                <a:spcPts val="20"/>
              </a:spcBef>
            </a:pPr>
            <a:r>
              <a:rPr lang="en-US" altLang="ko-KR" sz="1200" b="1" spc="-4" dirty="0" err="1">
                <a:latin typeface="Consolas"/>
                <a:cs typeface="Consolas"/>
              </a:rPr>
              <a:t>client_s</a:t>
            </a:r>
            <a:r>
              <a:rPr lang="en-US" altLang="ko-KR" sz="1200" b="1" spc="4" dirty="0" err="1">
                <a:latin typeface="Consolas"/>
                <a:cs typeface="Consolas"/>
              </a:rPr>
              <a:t>e</a:t>
            </a:r>
            <a:r>
              <a:rPr lang="en-US" altLang="ko-KR" sz="1200" b="1" spc="-4" dirty="0" err="1">
                <a:latin typeface="Consolas"/>
                <a:cs typeface="Consolas"/>
              </a:rPr>
              <a:t>c</a:t>
            </a:r>
            <a:r>
              <a:rPr lang="en-US" altLang="ko-KR" sz="1200" b="1" spc="4" dirty="0" err="1">
                <a:latin typeface="Consolas"/>
                <a:cs typeface="Consolas"/>
              </a:rPr>
              <a:t>re</a:t>
            </a:r>
            <a:r>
              <a:rPr lang="en-US" altLang="ko-KR" sz="1200" b="1" dirty="0" err="1">
                <a:latin typeface="Consolas"/>
                <a:cs typeface="Consolas"/>
              </a:rPr>
              <a:t>t</a:t>
            </a:r>
            <a:r>
              <a:rPr lang="en-US" altLang="ko-KR" sz="1200" b="1" spc="44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4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lang="en-US" altLang="ko-KR" sz="1200" b="1" spc="-8" dirty="0">
                <a:latin typeface="굴림"/>
                <a:cs typeface="굴림"/>
              </a:rPr>
              <a:t>HAk0g9n8cs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lang="en-US" altLang="ko-KR"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</a:pPr>
            <a:r>
              <a:rPr lang="en-US" altLang="ko-KR" sz="1200" b="1" dirty="0">
                <a:latin typeface="Consolas"/>
                <a:cs typeface="Consolas"/>
              </a:rPr>
              <a:t>ur</a:t>
            </a:r>
            <a:r>
              <a:rPr lang="en-US" altLang="ko-KR" sz="1200" b="1" spc="-8" dirty="0">
                <a:latin typeface="Consolas"/>
                <a:cs typeface="Consolas"/>
              </a:rPr>
              <a:t>l</a:t>
            </a:r>
            <a:r>
              <a:rPr lang="en-US" altLang="ko-KR" sz="1200" b="1" dirty="0">
                <a:latin typeface="Consolas"/>
                <a:cs typeface="Consolas"/>
              </a:rPr>
              <a:t>1</a:t>
            </a:r>
            <a:r>
              <a:rPr lang="en-US" altLang="ko-KR" sz="1200" b="1" spc="24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-4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lang="en-US" altLang="ko-KR" sz="1200" b="1" spc="4" dirty="0" err="1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lang="en-US" altLang="ko-KR" sz="1200" b="1" spc="8" dirty="0" err="1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lang="en-US" altLang="ko-KR" sz="1200" b="1" spc="4" dirty="0" err="1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lang="ko-KR" altLang="en-US" sz="1200" b="1" spc="8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lang="ko-KR" altLang="en-US"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</a:pPr>
            <a:r>
              <a:rPr lang="en-US" altLang="ko-KR" sz="1200" b="1" spc="-4" dirty="0">
                <a:solidFill>
                  <a:srgbClr val="008000"/>
                </a:solidFill>
                <a:latin typeface="Consolas"/>
                <a:cs typeface="Consolas"/>
              </a:rPr>
              <a:t>#heade</a:t>
            </a:r>
            <a:r>
              <a:rPr lang="en-US" altLang="ko-KR" sz="1200" b="1" spc="-16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lang="ko-KR" altLang="en-US" sz="1200" b="1" spc="20" dirty="0">
                <a:solidFill>
                  <a:srgbClr val="008000"/>
                </a:solidFill>
                <a:latin typeface="굴림"/>
                <a:cs typeface="굴림"/>
              </a:rPr>
              <a:t>에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-9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8" dirty="0">
                <a:solidFill>
                  <a:srgbClr val="008000"/>
                </a:solidFill>
                <a:latin typeface="굴림"/>
                <a:cs typeface="굴림"/>
              </a:rPr>
              <a:t>추가</a:t>
            </a:r>
            <a:r>
              <a:rPr lang="ko-KR" altLang="en-US" sz="1200" b="1" spc="20" dirty="0">
                <a:solidFill>
                  <a:srgbClr val="008000"/>
                </a:solidFill>
                <a:latin typeface="굴림"/>
                <a:cs typeface="굴림"/>
              </a:rPr>
              <a:t>될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-13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내용</a:t>
            </a:r>
            <a:endParaRPr lang="ko-KR" altLang="en-US" sz="1200" b="1" dirty="0">
              <a:latin typeface="굴림"/>
              <a:cs typeface="굴림"/>
            </a:endParaRPr>
          </a:p>
          <a:p>
            <a:pPr marL="495494">
              <a:lnSpc>
                <a:spcPct val="150000"/>
              </a:lnSpc>
            </a:pPr>
            <a:r>
              <a:rPr lang="en-US" altLang="ko-KR" sz="1200" b="1" dirty="0">
                <a:latin typeface="Consolas"/>
                <a:cs typeface="Consolas"/>
              </a:rPr>
              <a:t>h</a:t>
            </a:r>
            <a:r>
              <a:rPr lang="en-US" altLang="ko-KR" sz="1200" b="1" spc="4" dirty="0">
                <a:latin typeface="Consolas"/>
                <a:cs typeface="Consolas"/>
              </a:rPr>
              <a:t>e</a:t>
            </a:r>
            <a:r>
              <a:rPr lang="en-US" altLang="ko-KR" sz="1200" b="1" dirty="0">
                <a:latin typeface="Consolas"/>
                <a:cs typeface="Consolas"/>
              </a:rPr>
              <a:t>a</a:t>
            </a:r>
            <a:r>
              <a:rPr lang="en-US" altLang="ko-KR" sz="1200" b="1" spc="4" dirty="0">
                <a:latin typeface="Consolas"/>
                <a:cs typeface="Consolas"/>
              </a:rPr>
              <a:t>d</a:t>
            </a:r>
            <a:r>
              <a:rPr lang="en-US" altLang="ko-KR" sz="1200" b="1" dirty="0">
                <a:latin typeface="Consolas"/>
                <a:cs typeface="Consolas"/>
              </a:rPr>
              <a:t>e</a:t>
            </a:r>
            <a:r>
              <a:rPr lang="en-US" altLang="ko-KR" sz="1200" b="1" spc="4" dirty="0">
                <a:latin typeface="Consolas"/>
                <a:cs typeface="Consolas"/>
              </a:rPr>
              <a:t>r</a:t>
            </a:r>
            <a:r>
              <a:rPr lang="en-US" altLang="ko-KR" sz="1200" b="1" dirty="0">
                <a:latin typeface="Consolas"/>
                <a:cs typeface="Consolas"/>
              </a:rPr>
              <a:t>s</a:t>
            </a:r>
            <a:r>
              <a:rPr lang="en-US" altLang="ko-KR" sz="1200" b="1" spc="8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4" dirty="0">
                <a:latin typeface="Consolas"/>
                <a:cs typeface="Consolas"/>
              </a:rPr>
              <a:t> </a:t>
            </a:r>
            <a:r>
              <a:rPr lang="en-US" altLang="ko-KR" sz="1200" b="1" spc="-8" dirty="0">
                <a:latin typeface="Consolas"/>
                <a:cs typeface="Consolas"/>
              </a:rPr>
              <a:t>{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spc="-4" dirty="0" err="1">
                <a:solidFill>
                  <a:srgbClr val="A21515"/>
                </a:solidFill>
                <a:latin typeface="Consolas"/>
                <a:cs typeface="Consolas"/>
              </a:rPr>
              <a:t>X</a:t>
            </a:r>
            <a:r>
              <a:rPr lang="en-US" altLang="ko-KR" sz="1200" b="1" spc="4" dirty="0" err="1">
                <a:solidFill>
                  <a:srgbClr val="A21515"/>
                </a:solidFill>
                <a:latin typeface="Consolas"/>
                <a:cs typeface="Consolas"/>
              </a:rPr>
              <a:t>-N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av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Cl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ien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Id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dirty="0">
                <a:latin typeface="Consolas"/>
                <a:cs typeface="Consolas"/>
              </a:rPr>
              <a:t>:cl</a:t>
            </a:r>
            <a:r>
              <a:rPr lang="en-US" altLang="ko-KR" sz="1200" b="1" spc="4" dirty="0">
                <a:latin typeface="Consolas"/>
                <a:cs typeface="Consolas"/>
              </a:rPr>
              <a:t>i</a:t>
            </a:r>
            <a:r>
              <a:rPr lang="en-US" altLang="ko-KR" sz="1200" b="1" dirty="0">
                <a:latin typeface="Consolas"/>
                <a:cs typeface="Consolas"/>
              </a:rPr>
              <a:t>en</a:t>
            </a:r>
            <a:r>
              <a:rPr lang="en-US" altLang="ko-KR" sz="1200" b="1" spc="8" dirty="0">
                <a:latin typeface="Consolas"/>
                <a:cs typeface="Consolas"/>
              </a:rPr>
              <a:t>t</a:t>
            </a:r>
            <a:r>
              <a:rPr lang="en-US" altLang="ko-KR" sz="1200" b="1" dirty="0">
                <a:latin typeface="Consolas"/>
                <a:cs typeface="Consolas"/>
              </a:rPr>
              <a:t>_id,</a:t>
            </a:r>
            <a:r>
              <a:rPr lang="en-US" altLang="ko-KR" sz="1200" b="1" spc="16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X-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Nav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-C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lie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Se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cre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spc="4" dirty="0">
                <a:latin typeface="Consolas"/>
                <a:cs typeface="Consolas"/>
              </a:rPr>
              <a:t>:c</a:t>
            </a:r>
            <a:r>
              <a:rPr lang="en-US" altLang="ko-KR" sz="1200" b="1" dirty="0">
                <a:latin typeface="Consolas"/>
                <a:cs typeface="Consolas"/>
              </a:rPr>
              <a:t>lie</a:t>
            </a:r>
            <a:r>
              <a:rPr lang="en-US" altLang="ko-KR" sz="1200" b="1" spc="4" dirty="0">
                <a:latin typeface="Consolas"/>
                <a:cs typeface="Consolas"/>
              </a:rPr>
              <a:t>nt</a:t>
            </a:r>
            <a:r>
              <a:rPr lang="en-US" altLang="ko-KR" sz="1200" b="1" dirty="0">
                <a:latin typeface="Consolas"/>
                <a:cs typeface="Consolas"/>
              </a:rPr>
              <a:t>_s</a:t>
            </a:r>
            <a:r>
              <a:rPr lang="en-US" altLang="ko-KR" sz="1200" b="1" spc="8" dirty="0">
                <a:latin typeface="Consolas"/>
                <a:cs typeface="Consolas"/>
              </a:rPr>
              <a:t>e</a:t>
            </a:r>
            <a:r>
              <a:rPr lang="en-US" altLang="ko-KR" sz="1200" b="1" dirty="0">
                <a:latin typeface="Consolas"/>
                <a:cs typeface="Consolas"/>
              </a:rPr>
              <a:t>cre</a:t>
            </a:r>
            <a:r>
              <a:rPr lang="en-US" altLang="ko-KR" sz="1200" b="1" spc="4" dirty="0">
                <a:latin typeface="Consolas"/>
                <a:cs typeface="Consolas"/>
              </a:rPr>
              <a:t>t</a:t>
            </a:r>
            <a:r>
              <a:rPr lang="en-US" altLang="ko-KR" sz="1200" b="1" dirty="0">
                <a:latin typeface="Consolas"/>
                <a:cs typeface="Consolas"/>
              </a:rPr>
              <a:t>}</a:t>
            </a:r>
          </a:p>
          <a:p>
            <a:pPr marL="495494">
              <a:lnSpc>
                <a:spcPct val="150000"/>
              </a:lnSpc>
            </a:pPr>
            <a:r>
              <a:rPr sz="1200" b="1" spc="-8" dirty="0">
                <a:latin typeface="Consolas"/>
                <a:cs typeface="Consolas"/>
              </a:rPr>
              <a:t>result</a:t>
            </a:r>
            <a:r>
              <a:rPr sz="1200" b="1" spc="-4" dirty="0">
                <a:latin typeface="Consolas"/>
                <a:cs typeface="Consolas"/>
              </a:rPr>
              <a:t> </a:t>
            </a:r>
            <a:r>
              <a:rPr sz="1200" b="1" spc="-8" dirty="0">
                <a:latin typeface="Consolas"/>
                <a:cs typeface="Consolas"/>
              </a:rPr>
              <a:t>=</a:t>
            </a:r>
            <a:r>
              <a:rPr sz="1200" b="1" spc="-20" dirty="0">
                <a:latin typeface="Consolas"/>
                <a:cs typeface="Consolas"/>
              </a:rPr>
              <a:t> </a:t>
            </a:r>
            <a:r>
              <a:rPr sz="1200" b="1" spc="-8" dirty="0">
                <a:latin typeface="Consolas"/>
                <a:cs typeface="Consolas"/>
              </a:rPr>
              <a:t>r</a:t>
            </a:r>
            <a:r>
              <a:rPr sz="1200" b="1" spc="-16" dirty="0">
                <a:latin typeface="Consolas"/>
                <a:cs typeface="Consolas"/>
              </a:rPr>
              <a:t>e</a:t>
            </a:r>
            <a:r>
              <a:rPr sz="1200" b="1" spc="-8" dirty="0">
                <a:latin typeface="Consolas"/>
                <a:cs typeface="Consolas"/>
              </a:rPr>
              <a:t>q</a:t>
            </a:r>
            <a:r>
              <a:rPr sz="1200" b="1" spc="-16" dirty="0">
                <a:latin typeface="Consolas"/>
                <a:cs typeface="Consolas"/>
              </a:rPr>
              <a:t>u</a:t>
            </a:r>
            <a:r>
              <a:rPr sz="1200" b="1" spc="-20" dirty="0">
                <a:latin typeface="Consolas"/>
                <a:cs typeface="Consolas"/>
              </a:rPr>
              <a:t>e</a:t>
            </a:r>
            <a:r>
              <a:rPr sz="1200" b="1" spc="-8" dirty="0">
                <a:latin typeface="Consolas"/>
                <a:cs typeface="Consolas"/>
              </a:rPr>
              <a:t>s</a:t>
            </a:r>
            <a:r>
              <a:rPr sz="1200" b="1" spc="-16" dirty="0">
                <a:latin typeface="Consolas"/>
                <a:cs typeface="Consolas"/>
              </a:rPr>
              <a:t>t</a:t>
            </a:r>
            <a:r>
              <a:rPr sz="1200" b="1" spc="-8" dirty="0">
                <a:latin typeface="Consolas"/>
                <a:cs typeface="Consolas"/>
              </a:rPr>
              <a:t>s</a:t>
            </a:r>
            <a:r>
              <a:rPr sz="1200" b="1" spc="-16" dirty="0">
                <a:latin typeface="Consolas"/>
                <a:cs typeface="Consolas"/>
              </a:rPr>
              <a:t>.</a:t>
            </a:r>
            <a:r>
              <a:rPr sz="1200" b="1" spc="-8" dirty="0">
                <a:latin typeface="Consolas"/>
                <a:cs typeface="Consolas"/>
              </a:rPr>
              <a:t>g</a:t>
            </a:r>
            <a:r>
              <a:rPr sz="1200" b="1" spc="-16" dirty="0">
                <a:latin typeface="Consolas"/>
                <a:cs typeface="Consolas"/>
              </a:rPr>
              <a:t>e</a:t>
            </a:r>
            <a:r>
              <a:rPr sz="1200" b="1" spc="-12" dirty="0">
                <a:latin typeface="Consolas"/>
                <a:cs typeface="Consolas"/>
              </a:rPr>
              <a:t>t</a:t>
            </a:r>
            <a:r>
              <a:rPr sz="1200" b="1" spc="-8" dirty="0">
                <a:latin typeface="Consolas"/>
                <a:cs typeface="Consolas"/>
              </a:rPr>
              <a:t>(url1,</a:t>
            </a:r>
            <a:r>
              <a:rPr sz="1200" b="1" spc="-24" dirty="0">
                <a:latin typeface="Consolas"/>
                <a:cs typeface="Consolas"/>
              </a:rPr>
              <a:t> </a:t>
            </a:r>
            <a:r>
              <a:rPr sz="1200" b="1" spc="-12" dirty="0">
                <a:solidFill>
                  <a:srgbClr val="000F80"/>
                </a:solidFill>
                <a:latin typeface="Consolas"/>
                <a:cs typeface="Consolas"/>
              </a:rPr>
              <a:t>headers</a:t>
            </a:r>
            <a:r>
              <a:rPr sz="1200" b="1" spc="-12" dirty="0">
                <a:latin typeface="Consolas"/>
                <a:cs typeface="Consolas"/>
              </a:rPr>
              <a:t>=</a:t>
            </a:r>
            <a:r>
              <a:rPr lang="en-US" altLang="ko-KR" sz="1200" b="1" spc="-8" dirty="0">
                <a:latin typeface="Consolas"/>
                <a:cs typeface="Consolas"/>
              </a:rPr>
              <a:t> h</a:t>
            </a:r>
            <a:r>
              <a:rPr lang="en-US" altLang="ko-KR" sz="1200" b="1" spc="-16" dirty="0">
                <a:latin typeface="Consolas"/>
                <a:cs typeface="Consolas"/>
              </a:rPr>
              <a:t>e</a:t>
            </a:r>
            <a:r>
              <a:rPr lang="en-US" altLang="ko-KR" sz="1200" b="1" spc="-8" dirty="0">
                <a:latin typeface="Consolas"/>
                <a:cs typeface="Consolas"/>
              </a:rPr>
              <a:t>a</a:t>
            </a:r>
            <a:r>
              <a:rPr lang="en-US" altLang="ko-KR" sz="1200" b="1" spc="-16" dirty="0">
                <a:latin typeface="Consolas"/>
                <a:cs typeface="Consolas"/>
              </a:rPr>
              <a:t>d</a:t>
            </a:r>
            <a:r>
              <a:rPr lang="en-US" altLang="ko-KR" sz="1200" b="1" spc="-24" dirty="0">
                <a:latin typeface="Consolas"/>
                <a:cs typeface="Consolas"/>
              </a:rPr>
              <a:t>er</a:t>
            </a:r>
            <a:r>
              <a:rPr lang="en-US" altLang="ko-KR" sz="1200" b="1" spc="-12" dirty="0">
                <a:latin typeface="Consolas"/>
                <a:cs typeface="Consolas"/>
              </a:rPr>
              <a:t>s</a:t>
            </a:r>
            <a:r>
              <a:rPr sz="1200" b="1" spc="-8" dirty="0">
                <a:latin typeface="Consolas"/>
                <a:cs typeface="Consolas"/>
              </a:rPr>
              <a:t>)</a:t>
            </a:r>
            <a:endParaRPr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</a:pPr>
            <a:r>
              <a:rPr sz="1200" b="1" spc="-8" dirty="0">
                <a:latin typeface="Consolas"/>
                <a:cs typeface="Consolas"/>
              </a:rPr>
              <a:t>infomation</a:t>
            </a:r>
            <a:r>
              <a:rPr sz="1200" b="1" spc="-20" dirty="0">
                <a:latin typeface="Consolas"/>
                <a:cs typeface="Consolas"/>
              </a:rPr>
              <a:t> </a:t>
            </a:r>
            <a:r>
              <a:rPr sz="1200" b="1" spc="-8" dirty="0">
                <a:latin typeface="Consolas"/>
                <a:cs typeface="Consolas"/>
              </a:rPr>
              <a:t>= </a:t>
            </a:r>
            <a:r>
              <a:rPr sz="1200" b="1" spc="-20" dirty="0" err="1">
                <a:latin typeface="Consolas"/>
                <a:cs typeface="Consolas"/>
              </a:rPr>
              <a:t>r</a:t>
            </a:r>
            <a:r>
              <a:rPr sz="1200" b="1" spc="-8" dirty="0" err="1">
                <a:latin typeface="Consolas"/>
                <a:cs typeface="Consolas"/>
              </a:rPr>
              <a:t>es</a:t>
            </a:r>
            <a:r>
              <a:rPr sz="1200" b="1" spc="-12" dirty="0" err="1">
                <a:latin typeface="Consolas"/>
                <a:cs typeface="Consolas"/>
              </a:rPr>
              <a:t>u</a:t>
            </a:r>
            <a:r>
              <a:rPr sz="1200" b="1" spc="-8" dirty="0" err="1">
                <a:latin typeface="Consolas"/>
                <a:cs typeface="Consolas"/>
              </a:rPr>
              <a:t>lt</a:t>
            </a:r>
            <a:r>
              <a:rPr sz="1200" b="1" spc="-12" dirty="0" err="1">
                <a:latin typeface="Consolas"/>
                <a:cs typeface="Consolas"/>
              </a:rPr>
              <a:t>.</a:t>
            </a:r>
            <a:r>
              <a:rPr sz="1200" b="1" spc="-8" dirty="0" err="1">
                <a:latin typeface="Consolas"/>
                <a:cs typeface="Consolas"/>
              </a:rPr>
              <a:t>js</a:t>
            </a:r>
            <a:r>
              <a:rPr sz="1200" b="1" spc="-12" dirty="0" err="1">
                <a:latin typeface="Consolas"/>
                <a:cs typeface="Consolas"/>
              </a:rPr>
              <a:t>o</a:t>
            </a:r>
            <a:r>
              <a:rPr sz="1200" b="1" spc="-8" dirty="0" err="1">
                <a:latin typeface="Consolas"/>
                <a:cs typeface="Consolas"/>
              </a:rPr>
              <a:t>n</a:t>
            </a:r>
            <a:r>
              <a:rPr sz="1200" b="1" spc="-12" dirty="0">
                <a:latin typeface="Consolas"/>
                <a:cs typeface="Consolas"/>
              </a:rPr>
              <a:t>()</a:t>
            </a:r>
            <a:endParaRPr lang="en-US" sz="1200" b="1" spc="-12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</a:pPr>
            <a:r>
              <a:rPr lang="en-US" sz="1200" b="1" spc="-12" dirty="0">
                <a:latin typeface="Consolas"/>
                <a:cs typeface="Consolas"/>
              </a:rPr>
              <a:t>#</a:t>
            </a:r>
            <a:r>
              <a:rPr lang="ko-KR" altLang="en-US" sz="1200" b="1" spc="-12" dirty="0">
                <a:latin typeface="Consolas"/>
                <a:cs typeface="Consolas"/>
              </a:rPr>
              <a:t>검색일</a:t>
            </a:r>
            <a:endParaRPr sz="1200" b="1" dirty="0">
              <a:latin typeface="Consolas"/>
              <a:cs typeface="Consolas"/>
            </a:endParaRPr>
          </a:p>
          <a:p>
            <a:pPr marL="495494" marR="3055630">
              <a:lnSpc>
                <a:spcPct val="150000"/>
              </a:lnSpc>
              <a:spcBef>
                <a:spcPts val="20"/>
              </a:spcBef>
            </a:pPr>
            <a:r>
              <a:rPr sz="1200" b="1" spc="-8" dirty="0">
                <a:solidFill>
                  <a:srgbClr val="0000FF"/>
                </a:solidFill>
                <a:latin typeface="Consolas"/>
                <a:cs typeface="Consolas"/>
              </a:rPr>
              <a:t>prin</a:t>
            </a:r>
            <a:r>
              <a:rPr sz="1200" b="1" spc="-16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00" b="1" spc="-12" dirty="0">
                <a:latin typeface="Consolas"/>
                <a:cs typeface="Consolas"/>
              </a:rPr>
              <a:t>(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검</a:t>
            </a:r>
            <a:r>
              <a:rPr sz="1200" b="1" spc="12" dirty="0">
                <a:solidFill>
                  <a:srgbClr val="A21515"/>
                </a:solidFill>
                <a:latin typeface="굴림"/>
                <a:cs typeface="굴림"/>
              </a:rPr>
              <a:t>색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00" b="1" spc="-167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일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:"</a:t>
            </a:r>
            <a:r>
              <a:rPr sz="1200" b="1" spc="-8" dirty="0">
                <a:latin typeface="Consolas"/>
                <a:cs typeface="Consolas"/>
              </a:rPr>
              <a:t>,</a:t>
            </a:r>
            <a:r>
              <a:rPr sz="1200" b="1" spc="-16" dirty="0">
                <a:latin typeface="Consolas"/>
                <a:cs typeface="Consolas"/>
              </a:rPr>
              <a:t> </a:t>
            </a:r>
            <a:r>
              <a:rPr sz="1200" b="1" spc="-12" dirty="0">
                <a:latin typeface="Consolas"/>
                <a:cs typeface="Consolas"/>
              </a:rPr>
              <a:t>infomatio</a:t>
            </a:r>
            <a:r>
              <a:rPr sz="1200" b="1" spc="-8" dirty="0">
                <a:latin typeface="Consolas"/>
                <a:cs typeface="Consolas"/>
              </a:rPr>
              <a:t>n</a:t>
            </a:r>
            <a:r>
              <a:rPr sz="1200" b="1" spc="-12" dirty="0">
                <a:latin typeface="Consolas"/>
                <a:cs typeface="Consolas"/>
              </a:rPr>
              <a:t>[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'lastBuildDat</a:t>
            </a:r>
            <a:r>
              <a:rPr sz="1200" b="1" spc="-8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00" b="1" spc="-12" dirty="0">
                <a:latin typeface="Consolas"/>
                <a:cs typeface="Consolas"/>
              </a:rPr>
              <a:t>]) </a:t>
            </a:r>
            <a:endParaRPr lang="en-US" sz="1200" b="1" spc="-12" dirty="0">
              <a:latin typeface="Consolas"/>
              <a:cs typeface="Consolas"/>
            </a:endParaRPr>
          </a:p>
          <a:p>
            <a:pPr marL="495494" marR="3055630">
              <a:lnSpc>
                <a:spcPct val="150000"/>
              </a:lnSpc>
              <a:spcBef>
                <a:spcPts val="20"/>
              </a:spcBef>
            </a:pPr>
            <a:r>
              <a:rPr sz="1200" b="1" spc="-8" dirty="0">
                <a:solidFill>
                  <a:srgbClr val="0000FF"/>
                </a:solidFill>
                <a:latin typeface="Consolas"/>
                <a:cs typeface="Consolas"/>
              </a:rPr>
              <a:t>prin</a:t>
            </a:r>
            <a:r>
              <a:rPr sz="1200" b="1" spc="-16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00" b="1" spc="-12" dirty="0">
                <a:latin typeface="Consolas"/>
                <a:cs typeface="Consolas"/>
              </a:rPr>
              <a:t>(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00" b="1" spc="12" dirty="0">
                <a:solidFill>
                  <a:srgbClr val="A21515"/>
                </a:solidFill>
                <a:latin typeface="굴림"/>
                <a:cs typeface="굴림"/>
              </a:rPr>
              <a:t>총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00" b="1" spc="-155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검</a:t>
            </a:r>
            <a:r>
              <a:rPr sz="1200" b="1" spc="12" dirty="0">
                <a:solidFill>
                  <a:srgbClr val="A21515"/>
                </a:solidFill>
                <a:latin typeface="굴림"/>
                <a:cs typeface="굴림"/>
              </a:rPr>
              <a:t>색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00" b="1" spc="-167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결과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:"</a:t>
            </a:r>
            <a:r>
              <a:rPr sz="1200" b="1" spc="-8" dirty="0">
                <a:latin typeface="Consolas"/>
                <a:cs typeface="Consolas"/>
              </a:rPr>
              <a:t>,</a:t>
            </a:r>
            <a:r>
              <a:rPr sz="1200" b="1" spc="-24" dirty="0">
                <a:latin typeface="Consolas"/>
                <a:cs typeface="Consolas"/>
              </a:rPr>
              <a:t> </a:t>
            </a:r>
            <a:r>
              <a:rPr sz="1200" b="1" spc="-12" dirty="0">
                <a:latin typeface="Consolas"/>
                <a:cs typeface="Consolas"/>
              </a:rPr>
              <a:t>infomation[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'total'</a:t>
            </a:r>
            <a:r>
              <a:rPr sz="1200" b="1" spc="-12" dirty="0">
                <a:latin typeface="Consolas"/>
                <a:cs typeface="Consolas"/>
              </a:rPr>
              <a:t>]) </a:t>
            </a:r>
            <a:endParaRPr lang="en-US" altLang="ko-KR" sz="1200" b="1" spc="-12" dirty="0">
              <a:latin typeface="Consolas"/>
              <a:cs typeface="Consolas"/>
            </a:endParaRPr>
          </a:p>
          <a:p>
            <a:pPr marL="495494" marR="3055630">
              <a:lnSpc>
                <a:spcPct val="150000"/>
              </a:lnSpc>
              <a:spcBef>
                <a:spcPts val="20"/>
              </a:spcBef>
            </a:pPr>
            <a:r>
              <a:rPr sz="1200" b="1" spc="-8" dirty="0">
                <a:solidFill>
                  <a:srgbClr val="0000FF"/>
                </a:solidFill>
                <a:latin typeface="Consolas"/>
                <a:cs typeface="Consolas"/>
              </a:rPr>
              <a:t>prin</a:t>
            </a:r>
            <a:r>
              <a:rPr sz="1200" b="1" spc="-16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00" b="1" spc="-12" dirty="0">
                <a:latin typeface="Consolas"/>
                <a:cs typeface="Consolas"/>
              </a:rPr>
              <a:t>(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시</a:t>
            </a:r>
            <a:r>
              <a:rPr sz="1200" b="1" spc="12" dirty="0">
                <a:solidFill>
                  <a:srgbClr val="A21515"/>
                </a:solidFill>
                <a:latin typeface="굴림"/>
                <a:cs typeface="굴림"/>
              </a:rPr>
              <a:t>작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00" b="1" spc="-167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위치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:"</a:t>
            </a:r>
            <a:r>
              <a:rPr sz="1200" b="1" spc="-8" dirty="0">
                <a:latin typeface="Consolas"/>
                <a:cs typeface="Consolas"/>
              </a:rPr>
              <a:t>,</a:t>
            </a:r>
            <a:r>
              <a:rPr sz="1200" b="1" spc="-24" dirty="0">
                <a:latin typeface="Consolas"/>
                <a:cs typeface="Consolas"/>
              </a:rPr>
              <a:t> </a:t>
            </a:r>
            <a:r>
              <a:rPr sz="1200" b="1" spc="-12" dirty="0">
                <a:latin typeface="Consolas"/>
                <a:cs typeface="Consolas"/>
              </a:rPr>
              <a:t>infomatio</a:t>
            </a:r>
            <a:r>
              <a:rPr sz="1200" b="1" spc="-8" dirty="0">
                <a:latin typeface="Consolas"/>
                <a:cs typeface="Consolas"/>
              </a:rPr>
              <a:t>n</a:t>
            </a:r>
            <a:r>
              <a:rPr sz="1200" b="1" spc="-12" dirty="0">
                <a:latin typeface="Consolas"/>
                <a:cs typeface="Consolas"/>
              </a:rPr>
              <a:t>[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'start'</a:t>
            </a:r>
            <a:r>
              <a:rPr sz="1200" b="1" spc="-12" dirty="0">
                <a:latin typeface="Consolas"/>
                <a:cs typeface="Consolas"/>
              </a:rPr>
              <a:t>]) </a:t>
            </a:r>
            <a:endParaRPr lang="en-US" altLang="ko-KR" sz="1200" b="1" spc="-12" dirty="0">
              <a:latin typeface="Consolas"/>
              <a:cs typeface="Consolas"/>
            </a:endParaRPr>
          </a:p>
          <a:p>
            <a:pPr marL="495494" marR="3055630">
              <a:lnSpc>
                <a:spcPct val="150000"/>
              </a:lnSpc>
              <a:spcBef>
                <a:spcPts val="20"/>
              </a:spcBef>
            </a:pPr>
            <a:r>
              <a:rPr sz="1200" b="1" spc="-12" dirty="0">
                <a:solidFill>
                  <a:srgbClr val="0000FF"/>
                </a:solidFill>
                <a:latin typeface="Consolas"/>
                <a:cs typeface="Consolas"/>
              </a:rPr>
              <a:t>prin</a:t>
            </a:r>
            <a:r>
              <a:rPr sz="1200" b="1" spc="-20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00" b="1" spc="-12" dirty="0">
                <a:latin typeface="Consolas"/>
                <a:cs typeface="Consolas"/>
              </a:rPr>
              <a:t>(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출</a:t>
            </a:r>
            <a:r>
              <a:rPr sz="1200" b="1" spc="12" dirty="0">
                <a:solidFill>
                  <a:srgbClr val="A21515"/>
                </a:solidFill>
                <a:latin typeface="굴림"/>
                <a:cs typeface="굴림"/>
              </a:rPr>
              <a:t>력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00" b="1" spc="-167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결과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:"</a:t>
            </a:r>
            <a:r>
              <a:rPr sz="1200" b="1" spc="-8" dirty="0">
                <a:latin typeface="Consolas"/>
                <a:cs typeface="Consolas"/>
              </a:rPr>
              <a:t>,</a:t>
            </a:r>
            <a:r>
              <a:rPr sz="1200" b="1" spc="-28" dirty="0">
                <a:latin typeface="Consolas"/>
                <a:cs typeface="Consolas"/>
              </a:rPr>
              <a:t> </a:t>
            </a:r>
            <a:r>
              <a:rPr sz="1200" b="1" spc="-12" dirty="0">
                <a:latin typeface="Consolas"/>
                <a:cs typeface="Consolas"/>
              </a:rPr>
              <a:t>infomatio</a:t>
            </a:r>
            <a:r>
              <a:rPr sz="1200" b="1" spc="-8" dirty="0">
                <a:latin typeface="Consolas"/>
                <a:cs typeface="Consolas"/>
              </a:rPr>
              <a:t>n</a:t>
            </a:r>
            <a:r>
              <a:rPr sz="1200" b="1" spc="-12" dirty="0">
                <a:latin typeface="Consolas"/>
                <a:cs typeface="Consolas"/>
              </a:rPr>
              <a:t>[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'display'</a:t>
            </a:r>
            <a:r>
              <a:rPr sz="1200" b="1" spc="-12" dirty="0">
                <a:latin typeface="Consolas"/>
                <a:cs typeface="Consolas"/>
              </a:rPr>
              <a:t>])</a:t>
            </a:r>
            <a:endParaRPr sz="1200" b="1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164</a:t>
            </a:fld>
            <a:endParaRPr dirty="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4" y="1475271"/>
            <a:ext cx="8398703" cy="38752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 dirty="0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소스코드</a:t>
            </a:r>
            <a:endParaRPr sz="1429" dirty="0">
              <a:latin typeface="맑은 고딕"/>
              <a:cs typeface="맑은 고딕"/>
            </a:endParaRPr>
          </a:p>
          <a:p>
            <a:pPr marL="495494">
              <a:lnSpc>
                <a:spcPct val="150000"/>
              </a:lnSpc>
              <a:spcBef>
                <a:spcPts val="464"/>
              </a:spcBef>
            </a:pPr>
            <a:r>
              <a:rPr lang="en-US" altLang="ko-KR" sz="1200" b="1" spc="-12" dirty="0">
                <a:solidFill>
                  <a:srgbClr val="AE00DB"/>
                </a:solidFill>
                <a:latin typeface="Consolas"/>
                <a:cs typeface="Consolas"/>
              </a:rPr>
              <a:t>impor</a:t>
            </a:r>
            <a:r>
              <a:rPr lang="en-US" altLang="ko-KR" sz="1200" b="1" spc="-8" dirty="0">
                <a:solidFill>
                  <a:srgbClr val="AE00DB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-16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lang="en-US" altLang="ko-KR" sz="1200" b="1" spc="-8" dirty="0">
                <a:latin typeface="Consolas"/>
                <a:cs typeface="Consolas"/>
              </a:rPr>
              <a:t>r</a:t>
            </a:r>
            <a:r>
              <a:rPr lang="en-US" altLang="ko-KR" sz="1200" b="1" spc="-16" dirty="0">
                <a:latin typeface="Consolas"/>
                <a:cs typeface="Consolas"/>
              </a:rPr>
              <a:t>e</a:t>
            </a:r>
            <a:r>
              <a:rPr lang="en-US" altLang="ko-KR" sz="1200" b="1" spc="-8" dirty="0">
                <a:latin typeface="Consolas"/>
                <a:cs typeface="Consolas"/>
              </a:rPr>
              <a:t>q</a:t>
            </a:r>
            <a:r>
              <a:rPr lang="en-US" altLang="ko-KR" sz="1200" b="1" spc="-16" dirty="0">
                <a:latin typeface="Consolas"/>
                <a:cs typeface="Consolas"/>
              </a:rPr>
              <a:t>u</a:t>
            </a:r>
            <a:r>
              <a:rPr lang="en-US" altLang="ko-KR" sz="1200" b="1" spc="-8" dirty="0">
                <a:latin typeface="Consolas"/>
                <a:cs typeface="Consolas"/>
              </a:rPr>
              <a:t>e</a:t>
            </a:r>
            <a:r>
              <a:rPr lang="en-US" altLang="ko-KR" sz="1200" b="1" spc="-16" dirty="0">
                <a:latin typeface="Consolas"/>
                <a:cs typeface="Consolas"/>
              </a:rPr>
              <a:t>s</a:t>
            </a:r>
            <a:r>
              <a:rPr lang="en-US" altLang="ko-KR" sz="1200" b="1" spc="-20" dirty="0">
                <a:latin typeface="Consolas"/>
                <a:cs typeface="Consolas"/>
              </a:rPr>
              <a:t>t</a:t>
            </a:r>
            <a:r>
              <a:rPr lang="en-US" altLang="ko-KR" sz="1200" b="1" spc="-8" dirty="0">
                <a:latin typeface="Consolas"/>
                <a:cs typeface="Consolas"/>
              </a:rPr>
              <a:t>s</a:t>
            </a:r>
            <a:endParaRPr lang="en-US" altLang="ko-KR"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  <a:spcBef>
                <a:spcPts val="20"/>
              </a:spcBef>
            </a:pPr>
            <a:r>
              <a:rPr lang="en-US" altLang="ko-KR" sz="1200" b="1" spc="-4" dirty="0">
                <a:solidFill>
                  <a:srgbClr val="008000"/>
                </a:solidFill>
                <a:latin typeface="Consolas"/>
                <a:cs typeface="Consolas"/>
              </a:rPr>
              <a:t>#AP</a:t>
            </a:r>
            <a:r>
              <a:rPr lang="en-US" altLang="ko-KR" sz="1200" b="1" dirty="0">
                <a:solidFill>
                  <a:srgbClr val="008000"/>
                </a:solidFill>
                <a:latin typeface="Consolas"/>
                <a:cs typeface="Consolas"/>
              </a:rPr>
              <a:t>I</a:t>
            </a:r>
            <a:r>
              <a:rPr lang="en-US" altLang="ko-KR" sz="1200" b="1" spc="16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ko-KR" altLang="en-US" sz="1200" b="1" spc="8" dirty="0">
                <a:solidFill>
                  <a:srgbClr val="008000"/>
                </a:solidFill>
                <a:latin typeface="굴림"/>
                <a:cs typeface="굴림"/>
              </a:rPr>
              <a:t>인</a:t>
            </a:r>
            <a:r>
              <a:rPr lang="ko-KR" altLang="en-US" sz="1200" b="1" spc="20" dirty="0">
                <a:solidFill>
                  <a:srgbClr val="008000"/>
                </a:solidFill>
                <a:latin typeface="굴림"/>
                <a:cs typeface="굴림"/>
              </a:rPr>
              <a:t>증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-147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8" dirty="0">
                <a:solidFill>
                  <a:srgbClr val="008000"/>
                </a:solidFill>
                <a:latin typeface="굴림"/>
                <a:cs typeface="굴림"/>
              </a:rPr>
              <a:t>정보</a:t>
            </a:r>
            <a:endParaRPr lang="ko-KR" altLang="en-US" sz="1200" b="1" dirty="0">
              <a:latin typeface="굴림"/>
              <a:cs typeface="굴림"/>
            </a:endParaRPr>
          </a:p>
          <a:p>
            <a:pPr marL="495494">
              <a:lnSpc>
                <a:spcPct val="150000"/>
              </a:lnSpc>
              <a:spcBef>
                <a:spcPts val="20"/>
              </a:spcBef>
            </a:pPr>
            <a:r>
              <a:rPr lang="en-US" altLang="ko-KR" sz="1200" b="1" spc="-4" dirty="0" err="1">
                <a:latin typeface="Consolas"/>
                <a:cs typeface="Consolas"/>
              </a:rPr>
              <a:t>client_i</a:t>
            </a:r>
            <a:r>
              <a:rPr lang="en-US" altLang="ko-KR" sz="1200" b="1" dirty="0" err="1">
                <a:latin typeface="Consolas"/>
                <a:cs typeface="Consolas"/>
              </a:rPr>
              <a:t>d</a:t>
            </a:r>
            <a:r>
              <a:rPr lang="en-US" altLang="ko-KR" sz="1200" b="1" spc="52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4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lang="en-US" altLang="ko-KR" sz="1200" b="1" spc="-4" dirty="0">
                <a:latin typeface="굴림"/>
                <a:cs typeface="굴림"/>
              </a:rPr>
              <a:t>udzt3jcCA8xTKi3UjGH_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</a:p>
          <a:p>
            <a:pPr marL="495494">
              <a:lnSpc>
                <a:spcPct val="150000"/>
              </a:lnSpc>
              <a:spcBef>
                <a:spcPts val="20"/>
              </a:spcBef>
            </a:pPr>
            <a:r>
              <a:rPr lang="en-US" altLang="ko-KR" sz="1200" b="1" spc="-4" dirty="0" err="1">
                <a:latin typeface="Consolas"/>
                <a:cs typeface="Consolas"/>
              </a:rPr>
              <a:t>client_s</a:t>
            </a:r>
            <a:r>
              <a:rPr lang="en-US" altLang="ko-KR" sz="1200" b="1" spc="4" dirty="0" err="1">
                <a:latin typeface="Consolas"/>
                <a:cs typeface="Consolas"/>
              </a:rPr>
              <a:t>e</a:t>
            </a:r>
            <a:r>
              <a:rPr lang="en-US" altLang="ko-KR" sz="1200" b="1" spc="-4" dirty="0" err="1">
                <a:latin typeface="Consolas"/>
                <a:cs typeface="Consolas"/>
              </a:rPr>
              <a:t>c</a:t>
            </a:r>
            <a:r>
              <a:rPr lang="en-US" altLang="ko-KR" sz="1200" b="1" spc="4" dirty="0" err="1">
                <a:latin typeface="Consolas"/>
                <a:cs typeface="Consolas"/>
              </a:rPr>
              <a:t>re</a:t>
            </a:r>
            <a:r>
              <a:rPr lang="en-US" altLang="ko-KR" sz="1200" b="1" dirty="0" err="1">
                <a:latin typeface="Consolas"/>
                <a:cs typeface="Consolas"/>
              </a:rPr>
              <a:t>t</a:t>
            </a:r>
            <a:r>
              <a:rPr lang="en-US" altLang="ko-KR" sz="1200" b="1" spc="44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4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lang="en-US" altLang="ko-KR" sz="1200" b="1" spc="-8" dirty="0">
                <a:latin typeface="굴림"/>
                <a:cs typeface="굴림"/>
              </a:rPr>
              <a:t>HAk0g9n8cs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lang="en-US" altLang="ko-KR"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</a:pPr>
            <a:r>
              <a:rPr lang="en-US" altLang="ko-KR" sz="1200" b="1" dirty="0">
                <a:latin typeface="Consolas"/>
                <a:cs typeface="Consolas"/>
              </a:rPr>
              <a:t>ur</a:t>
            </a:r>
            <a:r>
              <a:rPr lang="en-US" altLang="ko-KR" sz="1200" b="1" spc="-8" dirty="0">
                <a:latin typeface="Consolas"/>
                <a:cs typeface="Consolas"/>
              </a:rPr>
              <a:t>l</a:t>
            </a:r>
            <a:r>
              <a:rPr lang="en-US" altLang="ko-KR" sz="1200" b="1" dirty="0">
                <a:latin typeface="Consolas"/>
                <a:cs typeface="Consolas"/>
              </a:rPr>
              <a:t>1</a:t>
            </a:r>
            <a:r>
              <a:rPr lang="en-US" altLang="ko-KR" sz="1200" b="1" spc="24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-4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lang="en-US" altLang="ko-KR" sz="1200" b="1" spc="4" dirty="0" err="1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lang="en-US" altLang="ko-KR" sz="1200" b="1" spc="8" dirty="0" err="1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lang="en-US" altLang="ko-KR" sz="1200" b="1" spc="4" dirty="0" err="1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lang="ko-KR" altLang="en-US" sz="1200" b="1" spc="8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lang="ko-KR" altLang="en-US"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</a:pPr>
            <a:r>
              <a:rPr lang="en-US" altLang="ko-KR" sz="1200" b="1" spc="-4" dirty="0">
                <a:solidFill>
                  <a:srgbClr val="008000"/>
                </a:solidFill>
                <a:latin typeface="Consolas"/>
                <a:cs typeface="Consolas"/>
              </a:rPr>
              <a:t>#heade</a:t>
            </a:r>
            <a:r>
              <a:rPr lang="en-US" altLang="ko-KR" sz="1200" b="1" spc="-16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lang="ko-KR" altLang="en-US" sz="1200" b="1" spc="20" dirty="0">
                <a:solidFill>
                  <a:srgbClr val="008000"/>
                </a:solidFill>
                <a:latin typeface="굴림"/>
                <a:cs typeface="굴림"/>
              </a:rPr>
              <a:t>에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-9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8" dirty="0">
                <a:solidFill>
                  <a:srgbClr val="008000"/>
                </a:solidFill>
                <a:latin typeface="굴림"/>
                <a:cs typeface="굴림"/>
              </a:rPr>
              <a:t>추가</a:t>
            </a:r>
            <a:r>
              <a:rPr lang="ko-KR" altLang="en-US" sz="1200" b="1" spc="20" dirty="0">
                <a:solidFill>
                  <a:srgbClr val="008000"/>
                </a:solidFill>
                <a:latin typeface="굴림"/>
                <a:cs typeface="굴림"/>
              </a:rPr>
              <a:t>될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-13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내용</a:t>
            </a:r>
            <a:endParaRPr lang="ko-KR" altLang="en-US" sz="1200" b="1" dirty="0">
              <a:latin typeface="굴림"/>
              <a:cs typeface="굴림"/>
            </a:endParaRPr>
          </a:p>
          <a:p>
            <a:pPr marL="495494">
              <a:lnSpc>
                <a:spcPct val="150000"/>
              </a:lnSpc>
            </a:pPr>
            <a:r>
              <a:rPr lang="en-US" altLang="ko-KR" sz="1200" b="1" dirty="0">
                <a:latin typeface="Consolas"/>
                <a:cs typeface="Consolas"/>
              </a:rPr>
              <a:t>h</a:t>
            </a:r>
            <a:r>
              <a:rPr lang="en-US" altLang="ko-KR" sz="1200" b="1" spc="4" dirty="0">
                <a:latin typeface="Consolas"/>
                <a:cs typeface="Consolas"/>
              </a:rPr>
              <a:t>e</a:t>
            </a:r>
            <a:r>
              <a:rPr lang="en-US" altLang="ko-KR" sz="1200" b="1" dirty="0">
                <a:latin typeface="Consolas"/>
                <a:cs typeface="Consolas"/>
              </a:rPr>
              <a:t>a</a:t>
            </a:r>
            <a:r>
              <a:rPr lang="en-US" altLang="ko-KR" sz="1200" b="1" spc="4" dirty="0">
                <a:latin typeface="Consolas"/>
                <a:cs typeface="Consolas"/>
              </a:rPr>
              <a:t>d</a:t>
            </a:r>
            <a:r>
              <a:rPr lang="en-US" altLang="ko-KR" sz="1200" b="1" dirty="0">
                <a:latin typeface="Consolas"/>
                <a:cs typeface="Consolas"/>
              </a:rPr>
              <a:t>e</a:t>
            </a:r>
            <a:r>
              <a:rPr lang="en-US" altLang="ko-KR" sz="1200" b="1" spc="4" dirty="0">
                <a:latin typeface="Consolas"/>
                <a:cs typeface="Consolas"/>
              </a:rPr>
              <a:t>r</a:t>
            </a:r>
            <a:r>
              <a:rPr lang="en-US" altLang="ko-KR" sz="1200" b="1" dirty="0">
                <a:latin typeface="Consolas"/>
                <a:cs typeface="Consolas"/>
              </a:rPr>
              <a:t>s</a:t>
            </a:r>
            <a:r>
              <a:rPr lang="en-US" altLang="ko-KR" sz="1200" b="1" spc="8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4" dirty="0">
                <a:latin typeface="Consolas"/>
                <a:cs typeface="Consolas"/>
              </a:rPr>
              <a:t> </a:t>
            </a:r>
            <a:r>
              <a:rPr lang="en-US" altLang="ko-KR" sz="1200" b="1" spc="-8" dirty="0">
                <a:latin typeface="Consolas"/>
                <a:cs typeface="Consolas"/>
              </a:rPr>
              <a:t>{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spc="-4" dirty="0" err="1">
                <a:solidFill>
                  <a:srgbClr val="A21515"/>
                </a:solidFill>
                <a:latin typeface="Consolas"/>
                <a:cs typeface="Consolas"/>
              </a:rPr>
              <a:t>X</a:t>
            </a:r>
            <a:r>
              <a:rPr lang="en-US" altLang="ko-KR" sz="1200" b="1" spc="4" dirty="0" err="1">
                <a:solidFill>
                  <a:srgbClr val="A21515"/>
                </a:solidFill>
                <a:latin typeface="Consolas"/>
                <a:cs typeface="Consolas"/>
              </a:rPr>
              <a:t>-N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av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Cl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ien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Id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dirty="0">
                <a:latin typeface="Consolas"/>
                <a:cs typeface="Consolas"/>
              </a:rPr>
              <a:t>:cl</a:t>
            </a:r>
            <a:r>
              <a:rPr lang="en-US" altLang="ko-KR" sz="1200" b="1" spc="4" dirty="0">
                <a:latin typeface="Consolas"/>
                <a:cs typeface="Consolas"/>
              </a:rPr>
              <a:t>i</a:t>
            </a:r>
            <a:r>
              <a:rPr lang="en-US" altLang="ko-KR" sz="1200" b="1" dirty="0">
                <a:latin typeface="Consolas"/>
                <a:cs typeface="Consolas"/>
              </a:rPr>
              <a:t>en</a:t>
            </a:r>
            <a:r>
              <a:rPr lang="en-US" altLang="ko-KR" sz="1200" b="1" spc="8" dirty="0">
                <a:latin typeface="Consolas"/>
                <a:cs typeface="Consolas"/>
              </a:rPr>
              <a:t>t</a:t>
            </a:r>
            <a:r>
              <a:rPr lang="en-US" altLang="ko-KR" sz="1200" b="1" dirty="0">
                <a:latin typeface="Consolas"/>
                <a:cs typeface="Consolas"/>
              </a:rPr>
              <a:t>_id,</a:t>
            </a:r>
            <a:r>
              <a:rPr lang="en-US" altLang="ko-KR" sz="1200" b="1" spc="16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X-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Nav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-C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lie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Se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cre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spc="4" dirty="0">
                <a:latin typeface="Consolas"/>
                <a:cs typeface="Consolas"/>
              </a:rPr>
              <a:t>:c</a:t>
            </a:r>
            <a:r>
              <a:rPr lang="en-US" altLang="ko-KR" sz="1200" b="1" dirty="0">
                <a:latin typeface="Consolas"/>
                <a:cs typeface="Consolas"/>
              </a:rPr>
              <a:t>lie</a:t>
            </a:r>
            <a:r>
              <a:rPr lang="en-US" altLang="ko-KR" sz="1200" b="1" spc="4" dirty="0">
                <a:latin typeface="Consolas"/>
                <a:cs typeface="Consolas"/>
              </a:rPr>
              <a:t>nt</a:t>
            </a:r>
            <a:r>
              <a:rPr lang="en-US" altLang="ko-KR" sz="1200" b="1" dirty="0">
                <a:latin typeface="Consolas"/>
                <a:cs typeface="Consolas"/>
              </a:rPr>
              <a:t>_s</a:t>
            </a:r>
            <a:r>
              <a:rPr lang="en-US" altLang="ko-KR" sz="1200" b="1" spc="8" dirty="0">
                <a:latin typeface="Consolas"/>
                <a:cs typeface="Consolas"/>
              </a:rPr>
              <a:t>e</a:t>
            </a:r>
            <a:r>
              <a:rPr lang="en-US" altLang="ko-KR" sz="1200" b="1" dirty="0">
                <a:latin typeface="Consolas"/>
                <a:cs typeface="Consolas"/>
              </a:rPr>
              <a:t>cre</a:t>
            </a:r>
            <a:r>
              <a:rPr lang="en-US" altLang="ko-KR" sz="1200" b="1" spc="4" dirty="0">
                <a:latin typeface="Consolas"/>
                <a:cs typeface="Consolas"/>
              </a:rPr>
              <a:t>t</a:t>
            </a:r>
            <a:r>
              <a:rPr lang="en-US" altLang="ko-KR" sz="1200" b="1" dirty="0">
                <a:latin typeface="Consolas"/>
                <a:cs typeface="Consolas"/>
              </a:rPr>
              <a:t>}</a:t>
            </a:r>
          </a:p>
          <a:p>
            <a:pPr>
              <a:lnSpc>
                <a:spcPct val="150000"/>
              </a:lnSpc>
              <a:spcBef>
                <a:spcPts val="17"/>
              </a:spcBef>
            </a:pPr>
            <a:endParaRPr sz="1200" b="1" dirty="0">
              <a:latin typeface="Times New Roman"/>
              <a:cs typeface="Times New Roman"/>
            </a:endParaRPr>
          </a:p>
          <a:p>
            <a:pPr marL="495494">
              <a:lnSpc>
                <a:spcPct val="150000"/>
              </a:lnSpc>
            </a:pPr>
            <a:r>
              <a:rPr sz="1200" b="1" spc="-8" dirty="0">
                <a:latin typeface="Consolas"/>
                <a:cs typeface="Consolas"/>
              </a:rPr>
              <a:t>result</a:t>
            </a:r>
            <a:r>
              <a:rPr sz="1200" b="1" spc="-4" dirty="0">
                <a:latin typeface="Consolas"/>
                <a:cs typeface="Consolas"/>
              </a:rPr>
              <a:t> </a:t>
            </a:r>
            <a:r>
              <a:rPr sz="1200" b="1" spc="-8" dirty="0">
                <a:latin typeface="Consolas"/>
                <a:cs typeface="Consolas"/>
              </a:rPr>
              <a:t>=</a:t>
            </a:r>
            <a:r>
              <a:rPr sz="1200" b="1" spc="-20" dirty="0">
                <a:latin typeface="Consolas"/>
                <a:cs typeface="Consolas"/>
              </a:rPr>
              <a:t> </a:t>
            </a:r>
            <a:r>
              <a:rPr sz="1200" b="1" spc="-8" dirty="0">
                <a:latin typeface="Consolas"/>
                <a:cs typeface="Consolas"/>
              </a:rPr>
              <a:t>r</a:t>
            </a:r>
            <a:r>
              <a:rPr sz="1200" b="1" spc="-16" dirty="0">
                <a:latin typeface="Consolas"/>
                <a:cs typeface="Consolas"/>
              </a:rPr>
              <a:t>e</a:t>
            </a:r>
            <a:r>
              <a:rPr sz="1200" b="1" spc="-8" dirty="0">
                <a:latin typeface="Consolas"/>
                <a:cs typeface="Consolas"/>
              </a:rPr>
              <a:t>q</a:t>
            </a:r>
            <a:r>
              <a:rPr sz="1200" b="1" spc="-16" dirty="0">
                <a:latin typeface="Consolas"/>
                <a:cs typeface="Consolas"/>
              </a:rPr>
              <a:t>u</a:t>
            </a:r>
            <a:r>
              <a:rPr sz="1200" b="1" spc="-20" dirty="0">
                <a:latin typeface="Consolas"/>
                <a:cs typeface="Consolas"/>
              </a:rPr>
              <a:t>e</a:t>
            </a:r>
            <a:r>
              <a:rPr sz="1200" b="1" spc="-8" dirty="0">
                <a:latin typeface="Consolas"/>
                <a:cs typeface="Consolas"/>
              </a:rPr>
              <a:t>s</a:t>
            </a:r>
            <a:r>
              <a:rPr sz="1200" b="1" spc="-16" dirty="0">
                <a:latin typeface="Consolas"/>
                <a:cs typeface="Consolas"/>
              </a:rPr>
              <a:t>t</a:t>
            </a:r>
            <a:r>
              <a:rPr sz="1200" b="1" spc="-8" dirty="0">
                <a:latin typeface="Consolas"/>
                <a:cs typeface="Consolas"/>
              </a:rPr>
              <a:t>s</a:t>
            </a:r>
            <a:r>
              <a:rPr sz="1200" b="1" spc="-16" dirty="0">
                <a:latin typeface="Consolas"/>
                <a:cs typeface="Consolas"/>
              </a:rPr>
              <a:t>.</a:t>
            </a:r>
            <a:r>
              <a:rPr sz="1200" b="1" spc="-8" dirty="0">
                <a:latin typeface="Consolas"/>
                <a:cs typeface="Consolas"/>
              </a:rPr>
              <a:t>g</a:t>
            </a:r>
            <a:r>
              <a:rPr sz="1200" b="1" spc="-16" dirty="0">
                <a:latin typeface="Consolas"/>
                <a:cs typeface="Consolas"/>
              </a:rPr>
              <a:t>e</a:t>
            </a:r>
            <a:r>
              <a:rPr sz="1200" b="1" spc="-12" dirty="0">
                <a:latin typeface="Consolas"/>
                <a:cs typeface="Consolas"/>
              </a:rPr>
              <a:t>t</a:t>
            </a:r>
            <a:r>
              <a:rPr sz="1200" b="1" spc="-8" dirty="0">
                <a:latin typeface="Consolas"/>
                <a:cs typeface="Consolas"/>
              </a:rPr>
              <a:t>(url1,</a:t>
            </a:r>
            <a:r>
              <a:rPr sz="1200" b="1" spc="-24" dirty="0">
                <a:latin typeface="Consolas"/>
                <a:cs typeface="Consolas"/>
              </a:rPr>
              <a:t> </a:t>
            </a:r>
            <a:r>
              <a:rPr sz="1200" b="1" spc="-12" dirty="0">
                <a:solidFill>
                  <a:srgbClr val="000F80"/>
                </a:solidFill>
                <a:latin typeface="Consolas"/>
                <a:cs typeface="Consolas"/>
              </a:rPr>
              <a:t>headers</a:t>
            </a:r>
            <a:r>
              <a:rPr sz="1200" b="1" spc="-12" dirty="0">
                <a:latin typeface="Consolas"/>
                <a:cs typeface="Consolas"/>
              </a:rPr>
              <a:t>=</a:t>
            </a:r>
            <a:r>
              <a:rPr lang="en-US" altLang="ko-KR" sz="1200" b="1" spc="-8" dirty="0">
                <a:latin typeface="Consolas"/>
                <a:cs typeface="Consolas"/>
              </a:rPr>
              <a:t>h</a:t>
            </a:r>
            <a:r>
              <a:rPr lang="en-US" altLang="ko-KR" sz="1200" b="1" spc="-16" dirty="0">
                <a:latin typeface="Consolas"/>
                <a:cs typeface="Consolas"/>
              </a:rPr>
              <a:t>e</a:t>
            </a:r>
            <a:r>
              <a:rPr lang="en-US" altLang="ko-KR" sz="1200" b="1" spc="-8" dirty="0">
                <a:latin typeface="Consolas"/>
                <a:cs typeface="Consolas"/>
              </a:rPr>
              <a:t>a</a:t>
            </a:r>
            <a:r>
              <a:rPr lang="en-US" altLang="ko-KR" sz="1200" b="1" spc="-16" dirty="0">
                <a:latin typeface="Consolas"/>
                <a:cs typeface="Consolas"/>
              </a:rPr>
              <a:t>d</a:t>
            </a:r>
            <a:r>
              <a:rPr lang="en-US" altLang="ko-KR" sz="1200" b="1" spc="-24" dirty="0">
                <a:latin typeface="Consolas"/>
                <a:cs typeface="Consolas"/>
              </a:rPr>
              <a:t>er</a:t>
            </a:r>
            <a:r>
              <a:rPr lang="en-US" altLang="ko-KR" sz="1200" b="1" spc="-12" dirty="0">
                <a:latin typeface="Consolas"/>
                <a:cs typeface="Consolas"/>
              </a:rPr>
              <a:t>s</a:t>
            </a:r>
            <a:r>
              <a:rPr sz="1200" b="1" spc="-8" dirty="0">
                <a:latin typeface="Consolas"/>
                <a:cs typeface="Consolas"/>
              </a:rPr>
              <a:t>)</a:t>
            </a:r>
            <a:endParaRPr sz="1200" b="1" dirty="0">
              <a:latin typeface="Consolas"/>
              <a:cs typeface="Consolas"/>
            </a:endParaRPr>
          </a:p>
          <a:p>
            <a:pPr marL="495494" marR="3886830">
              <a:lnSpc>
                <a:spcPct val="150000"/>
              </a:lnSpc>
            </a:pPr>
            <a:r>
              <a:rPr sz="1200" b="1" spc="-8" dirty="0">
                <a:latin typeface="Consolas"/>
                <a:cs typeface="Consolas"/>
              </a:rPr>
              <a:t>information</a:t>
            </a:r>
            <a:r>
              <a:rPr sz="1200" b="1" spc="-4" dirty="0">
                <a:latin typeface="Consolas"/>
                <a:cs typeface="Consolas"/>
              </a:rPr>
              <a:t> </a:t>
            </a:r>
            <a:r>
              <a:rPr sz="1200" b="1" spc="-8" dirty="0">
                <a:latin typeface="Consolas"/>
                <a:cs typeface="Consolas"/>
              </a:rPr>
              <a:t>=</a:t>
            </a:r>
            <a:r>
              <a:rPr sz="1200" b="1" spc="-36" dirty="0">
                <a:latin typeface="Consolas"/>
                <a:cs typeface="Consolas"/>
              </a:rPr>
              <a:t> </a:t>
            </a:r>
            <a:r>
              <a:rPr sz="1200" b="1" spc="-12" dirty="0">
                <a:latin typeface="Consolas"/>
                <a:cs typeface="Consolas"/>
              </a:rPr>
              <a:t>result.jso</a:t>
            </a:r>
            <a:r>
              <a:rPr sz="1200" b="1" spc="-8" dirty="0">
                <a:latin typeface="Consolas"/>
                <a:cs typeface="Consolas"/>
              </a:rPr>
              <a:t>n</a:t>
            </a:r>
            <a:r>
              <a:rPr sz="1200" b="1" spc="-12" dirty="0">
                <a:latin typeface="Consolas"/>
                <a:cs typeface="Consolas"/>
              </a:rPr>
              <a:t>() </a:t>
            </a:r>
            <a:endParaRPr lang="en-US" sz="1200" b="1" spc="-12" dirty="0">
              <a:latin typeface="Consolas"/>
              <a:cs typeface="Consolas"/>
            </a:endParaRPr>
          </a:p>
          <a:p>
            <a:pPr marL="495494" marR="3886830">
              <a:lnSpc>
                <a:spcPct val="150000"/>
              </a:lnSpc>
            </a:pPr>
            <a:r>
              <a:rPr lang="en-US" altLang="ko-KR" sz="1200" b="1" spc="-12" dirty="0">
                <a:latin typeface="Consolas"/>
                <a:cs typeface="Consolas"/>
              </a:rPr>
              <a:t>#</a:t>
            </a:r>
            <a:r>
              <a:rPr lang="ko-KR" altLang="en-US" sz="1200" b="1" spc="-12" dirty="0">
                <a:latin typeface="Consolas"/>
                <a:cs typeface="Consolas"/>
              </a:rPr>
              <a:t>검색 결과 조회</a:t>
            </a:r>
            <a:endParaRPr lang="en-US" altLang="ko-KR" sz="1200" b="1" spc="-12" dirty="0">
              <a:latin typeface="Consolas"/>
              <a:cs typeface="Consolas"/>
            </a:endParaRPr>
          </a:p>
          <a:p>
            <a:pPr marL="495494" marR="3886830">
              <a:lnSpc>
                <a:spcPct val="150000"/>
              </a:lnSpc>
            </a:pPr>
            <a:r>
              <a:rPr sz="1200" b="1" spc="-8" dirty="0">
                <a:solidFill>
                  <a:srgbClr val="0000FF"/>
                </a:solidFill>
                <a:latin typeface="Consolas"/>
                <a:cs typeface="Consolas"/>
              </a:rPr>
              <a:t>prin</a:t>
            </a:r>
            <a:r>
              <a:rPr sz="1200" b="1" spc="-16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00" b="1" spc="-12" dirty="0">
                <a:latin typeface="Consolas"/>
                <a:cs typeface="Consolas"/>
              </a:rPr>
              <a:t>(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00" b="1" spc="-12" dirty="0">
                <a:latin typeface="Consolas"/>
                <a:cs typeface="Consolas"/>
              </a:rPr>
              <a:t>items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:</a:t>
            </a:r>
            <a:r>
              <a:rPr sz="1200" b="1" spc="-20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00" b="1" spc="-8" dirty="0">
                <a:latin typeface="Consolas"/>
                <a:cs typeface="Consolas"/>
              </a:rPr>
              <a:t>, </a:t>
            </a:r>
            <a:r>
              <a:rPr sz="1200" b="1" spc="-12" dirty="0">
                <a:latin typeface="Consolas"/>
                <a:cs typeface="Consolas"/>
              </a:rPr>
              <a:t>infomatio</a:t>
            </a:r>
            <a:r>
              <a:rPr sz="1200" b="1" spc="-8" dirty="0">
                <a:latin typeface="Consolas"/>
                <a:cs typeface="Consolas"/>
              </a:rPr>
              <a:t>n</a:t>
            </a:r>
            <a:r>
              <a:rPr sz="1200" b="1" spc="-12" dirty="0">
                <a:latin typeface="Consolas"/>
                <a:cs typeface="Consolas"/>
              </a:rPr>
              <a:t>[</a:t>
            </a:r>
            <a:r>
              <a:rPr sz="1200" b="1" spc="-20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00" b="1" spc="-8" dirty="0">
                <a:solidFill>
                  <a:srgbClr val="A21515"/>
                </a:solidFill>
                <a:latin typeface="Consolas"/>
                <a:cs typeface="Consolas"/>
              </a:rPr>
              <a:t>it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200" b="1" spc="-8" dirty="0">
                <a:solidFill>
                  <a:srgbClr val="A21515"/>
                </a:solidFill>
                <a:latin typeface="Consolas"/>
                <a:cs typeface="Consolas"/>
              </a:rPr>
              <a:t>ms</a:t>
            </a:r>
            <a:r>
              <a:rPr sz="1200" b="1" spc="-16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00" b="1" spc="-12" dirty="0">
                <a:latin typeface="Consolas"/>
                <a:cs typeface="Consolas"/>
              </a:rPr>
              <a:t>])</a:t>
            </a:r>
            <a:endParaRPr sz="1200" b="1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165</a:t>
            </a:fld>
            <a:endParaRPr dirty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3660120" cy="503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실행결과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jso</a:t>
            </a:r>
            <a:r>
              <a:rPr sz="1429" b="1" dirty="0">
                <a:latin typeface="맑은 고딕"/>
                <a:cs typeface="맑은 고딕"/>
              </a:rPr>
              <a:t>n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포맷의 결과가 출력됨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200112" y="2119905"/>
            <a:ext cx="5829981" cy="30172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4" y="1475271"/>
            <a:ext cx="8326695" cy="38752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 dirty="0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소스코드</a:t>
            </a:r>
            <a:endParaRPr sz="1429" dirty="0">
              <a:latin typeface="맑은 고딕"/>
              <a:cs typeface="맑은 고딕"/>
            </a:endParaRPr>
          </a:p>
          <a:p>
            <a:pPr marL="495494">
              <a:lnSpc>
                <a:spcPct val="150000"/>
              </a:lnSpc>
              <a:spcBef>
                <a:spcPts val="464"/>
              </a:spcBef>
            </a:pPr>
            <a:r>
              <a:rPr lang="en-US" altLang="ko-KR" sz="1200" b="1" spc="-12" dirty="0">
                <a:solidFill>
                  <a:srgbClr val="AE00DB"/>
                </a:solidFill>
                <a:latin typeface="Consolas"/>
                <a:cs typeface="Consolas"/>
              </a:rPr>
              <a:t>impor</a:t>
            </a:r>
            <a:r>
              <a:rPr lang="en-US" altLang="ko-KR" sz="1200" b="1" spc="-8" dirty="0">
                <a:solidFill>
                  <a:srgbClr val="AE00DB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-16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lang="en-US" altLang="ko-KR" sz="1200" b="1" spc="-8" dirty="0">
                <a:latin typeface="Consolas"/>
                <a:cs typeface="Consolas"/>
              </a:rPr>
              <a:t>r</a:t>
            </a:r>
            <a:r>
              <a:rPr lang="en-US" altLang="ko-KR" sz="1200" b="1" spc="-16" dirty="0">
                <a:latin typeface="Consolas"/>
                <a:cs typeface="Consolas"/>
              </a:rPr>
              <a:t>e</a:t>
            </a:r>
            <a:r>
              <a:rPr lang="en-US" altLang="ko-KR" sz="1200" b="1" spc="-8" dirty="0">
                <a:latin typeface="Consolas"/>
                <a:cs typeface="Consolas"/>
              </a:rPr>
              <a:t>q</a:t>
            </a:r>
            <a:r>
              <a:rPr lang="en-US" altLang="ko-KR" sz="1200" b="1" spc="-16" dirty="0">
                <a:latin typeface="Consolas"/>
                <a:cs typeface="Consolas"/>
              </a:rPr>
              <a:t>u</a:t>
            </a:r>
            <a:r>
              <a:rPr lang="en-US" altLang="ko-KR" sz="1200" b="1" spc="-8" dirty="0">
                <a:latin typeface="Consolas"/>
                <a:cs typeface="Consolas"/>
              </a:rPr>
              <a:t>e</a:t>
            </a:r>
            <a:r>
              <a:rPr lang="en-US" altLang="ko-KR" sz="1200" b="1" spc="-16" dirty="0">
                <a:latin typeface="Consolas"/>
                <a:cs typeface="Consolas"/>
              </a:rPr>
              <a:t>s</a:t>
            </a:r>
            <a:r>
              <a:rPr lang="en-US" altLang="ko-KR" sz="1200" b="1" spc="-20" dirty="0">
                <a:latin typeface="Consolas"/>
                <a:cs typeface="Consolas"/>
              </a:rPr>
              <a:t>t</a:t>
            </a:r>
            <a:r>
              <a:rPr lang="en-US" altLang="ko-KR" sz="1200" b="1" spc="-8" dirty="0">
                <a:latin typeface="Consolas"/>
                <a:cs typeface="Consolas"/>
              </a:rPr>
              <a:t>s</a:t>
            </a:r>
            <a:endParaRPr lang="en-US" altLang="ko-KR"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  <a:spcBef>
                <a:spcPts val="20"/>
              </a:spcBef>
            </a:pPr>
            <a:r>
              <a:rPr lang="en-US" altLang="ko-KR" sz="1200" b="1" spc="-4" dirty="0">
                <a:solidFill>
                  <a:srgbClr val="008000"/>
                </a:solidFill>
                <a:latin typeface="Consolas"/>
                <a:cs typeface="Consolas"/>
              </a:rPr>
              <a:t>#AP</a:t>
            </a:r>
            <a:r>
              <a:rPr lang="en-US" altLang="ko-KR" sz="1200" b="1" dirty="0">
                <a:solidFill>
                  <a:srgbClr val="008000"/>
                </a:solidFill>
                <a:latin typeface="Consolas"/>
                <a:cs typeface="Consolas"/>
              </a:rPr>
              <a:t>I</a:t>
            </a:r>
            <a:r>
              <a:rPr lang="en-US" altLang="ko-KR" sz="1200" b="1" spc="16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ko-KR" altLang="en-US" sz="1200" b="1" spc="8" dirty="0">
                <a:solidFill>
                  <a:srgbClr val="008000"/>
                </a:solidFill>
                <a:latin typeface="굴림"/>
                <a:cs typeface="굴림"/>
              </a:rPr>
              <a:t>인</a:t>
            </a:r>
            <a:r>
              <a:rPr lang="ko-KR" altLang="en-US" sz="1200" b="1" spc="20" dirty="0">
                <a:solidFill>
                  <a:srgbClr val="008000"/>
                </a:solidFill>
                <a:latin typeface="굴림"/>
                <a:cs typeface="굴림"/>
              </a:rPr>
              <a:t>증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-147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8" dirty="0">
                <a:solidFill>
                  <a:srgbClr val="008000"/>
                </a:solidFill>
                <a:latin typeface="굴림"/>
                <a:cs typeface="굴림"/>
              </a:rPr>
              <a:t>정보</a:t>
            </a:r>
            <a:endParaRPr lang="ko-KR" altLang="en-US" sz="1200" b="1" dirty="0">
              <a:latin typeface="굴림"/>
              <a:cs typeface="굴림"/>
            </a:endParaRPr>
          </a:p>
          <a:p>
            <a:pPr marL="495494">
              <a:lnSpc>
                <a:spcPct val="150000"/>
              </a:lnSpc>
              <a:spcBef>
                <a:spcPts val="20"/>
              </a:spcBef>
            </a:pPr>
            <a:r>
              <a:rPr lang="en-US" altLang="ko-KR" sz="1200" b="1" spc="-4" dirty="0" err="1">
                <a:latin typeface="Consolas"/>
                <a:cs typeface="Consolas"/>
              </a:rPr>
              <a:t>client_i</a:t>
            </a:r>
            <a:r>
              <a:rPr lang="en-US" altLang="ko-KR" sz="1200" b="1" dirty="0" err="1">
                <a:latin typeface="Consolas"/>
                <a:cs typeface="Consolas"/>
              </a:rPr>
              <a:t>d</a:t>
            </a:r>
            <a:r>
              <a:rPr lang="en-US" altLang="ko-KR" sz="1200" b="1" spc="52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4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lang="en-US" altLang="ko-KR" sz="1200" b="1" spc="-4" dirty="0">
                <a:latin typeface="굴림"/>
                <a:cs typeface="굴림"/>
              </a:rPr>
              <a:t>udzt3jcCA8xTKi3UjGH_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</a:p>
          <a:p>
            <a:pPr marL="495494">
              <a:lnSpc>
                <a:spcPct val="150000"/>
              </a:lnSpc>
              <a:spcBef>
                <a:spcPts val="20"/>
              </a:spcBef>
            </a:pPr>
            <a:r>
              <a:rPr lang="en-US" altLang="ko-KR" sz="1200" b="1" spc="-4" dirty="0" err="1">
                <a:latin typeface="Consolas"/>
                <a:cs typeface="Consolas"/>
              </a:rPr>
              <a:t>client_s</a:t>
            </a:r>
            <a:r>
              <a:rPr lang="en-US" altLang="ko-KR" sz="1200" b="1" spc="4" dirty="0" err="1">
                <a:latin typeface="Consolas"/>
                <a:cs typeface="Consolas"/>
              </a:rPr>
              <a:t>e</a:t>
            </a:r>
            <a:r>
              <a:rPr lang="en-US" altLang="ko-KR" sz="1200" b="1" spc="-4" dirty="0" err="1">
                <a:latin typeface="Consolas"/>
                <a:cs typeface="Consolas"/>
              </a:rPr>
              <a:t>c</a:t>
            </a:r>
            <a:r>
              <a:rPr lang="en-US" altLang="ko-KR" sz="1200" b="1" spc="4" dirty="0" err="1">
                <a:latin typeface="Consolas"/>
                <a:cs typeface="Consolas"/>
              </a:rPr>
              <a:t>re</a:t>
            </a:r>
            <a:r>
              <a:rPr lang="en-US" altLang="ko-KR" sz="1200" b="1" dirty="0" err="1">
                <a:latin typeface="Consolas"/>
                <a:cs typeface="Consolas"/>
              </a:rPr>
              <a:t>t</a:t>
            </a:r>
            <a:r>
              <a:rPr lang="en-US" altLang="ko-KR" sz="1200" b="1" spc="44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4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lang="en-US" altLang="ko-KR" sz="1200" b="1" spc="-8" dirty="0">
                <a:latin typeface="굴림"/>
                <a:cs typeface="굴림"/>
              </a:rPr>
              <a:t>HAk0g9n8cs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lang="en-US" altLang="ko-KR"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</a:pPr>
            <a:r>
              <a:rPr lang="en-US" altLang="ko-KR" sz="1200" b="1" dirty="0">
                <a:latin typeface="Consolas"/>
                <a:cs typeface="Consolas"/>
              </a:rPr>
              <a:t>ur</a:t>
            </a:r>
            <a:r>
              <a:rPr lang="en-US" altLang="ko-KR" sz="1200" b="1" spc="-8" dirty="0">
                <a:latin typeface="Consolas"/>
                <a:cs typeface="Consolas"/>
              </a:rPr>
              <a:t>l</a:t>
            </a:r>
            <a:r>
              <a:rPr lang="en-US" altLang="ko-KR" sz="1200" b="1" dirty="0">
                <a:latin typeface="Consolas"/>
                <a:cs typeface="Consolas"/>
              </a:rPr>
              <a:t>1</a:t>
            </a:r>
            <a:r>
              <a:rPr lang="en-US" altLang="ko-KR" sz="1200" b="1" spc="24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-4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lang="en-US" altLang="ko-KR" sz="1200" b="1" spc="4" dirty="0" err="1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lang="en-US" altLang="ko-KR" sz="1200" b="1" spc="8" dirty="0" err="1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lang="en-US" altLang="ko-KR" sz="1200" b="1" spc="4" dirty="0" err="1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lang="ko-KR" altLang="en-US" sz="1200" b="1" spc="8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lang="ko-KR" altLang="en-US"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</a:pPr>
            <a:r>
              <a:rPr lang="en-US" altLang="ko-KR" sz="1200" b="1" spc="-4" dirty="0">
                <a:solidFill>
                  <a:srgbClr val="008000"/>
                </a:solidFill>
                <a:latin typeface="Consolas"/>
                <a:cs typeface="Consolas"/>
              </a:rPr>
              <a:t>#heade</a:t>
            </a:r>
            <a:r>
              <a:rPr lang="en-US" altLang="ko-KR" sz="1200" b="1" spc="-16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lang="ko-KR" altLang="en-US" sz="1200" b="1" spc="20" dirty="0">
                <a:solidFill>
                  <a:srgbClr val="008000"/>
                </a:solidFill>
                <a:latin typeface="굴림"/>
                <a:cs typeface="굴림"/>
              </a:rPr>
              <a:t>에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-9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8" dirty="0">
                <a:solidFill>
                  <a:srgbClr val="008000"/>
                </a:solidFill>
                <a:latin typeface="굴림"/>
                <a:cs typeface="굴림"/>
              </a:rPr>
              <a:t>추가</a:t>
            </a:r>
            <a:r>
              <a:rPr lang="ko-KR" altLang="en-US" sz="1200" b="1" spc="20" dirty="0">
                <a:solidFill>
                  <a:srgbClr val="008000"/>
                </a:solidFill>
                <a:latin typeface="굴림"/>
                <a:cs typeface="굴림"/>
              </a:rPr>
              <a:t>될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-13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내용</a:t>
            </a:r>
            <a:endParaRPr lang="ko-KR" altLang="en-US" sz="1200" b="1" dirty="0">
              <a:latin typeface="굴림"/>
              <a:cs typeface="굴림"/>
            </a:endParaRPr>
          </a:p>
          <a:p>
            <a:pPr marL="495494">
              <a:lnSpc>
                <a:spcPct val="150000"/>
              </a:lnSpc>
            </a:pPr>
            <a:r>
              <a:rPr lang="en-US" altLang="ko-KR" sz="1200" b="1" dirty="0">
                <a:latin typeface="Consolas"/>
                <a:cs typeface="Consolas"/>
              </a:rPr>
              <a:t>h</a:t>
            </a:r>
            <a:r>
              <a:rPr lang="en-US" altLang="ko-KR" sz="1200" b="1" spc="4" dirty="0">
                <a:latin typeface="Consolas"/>
                <a:cs typeface="Consolas"/>
              </a:rPr>
              <a:t>e</a:t>
            </a:r>
            <a:r>
              <a:rPr lang="en-US" altLang="ko-KR" sz="1200" b="1" dirty="0">
                <a:latin typeface="Consolas"/>
                <a:cs typeface="Consolas"/>
              </a:rPr>
              <a:t>a</a:t>
            </a:r>
            <a:r>
              <a:rPr lang="en-US" altLang="ko-KR" sz="1200" b="1" spc="4" dirty="0">
                <a:latin typeface="Consolas"/>
                <a:cs typeface="Consolas"/>
              </a:rPr>
              <a:t>d</a:t>
            </a:r>
            <a:r>
              <a:rPr lang="en-US" altLang="ko-KR" sz="1200" b="1" dirty="0">
                <a:latin typeface="Consolas"/>
                <a:cs typeface="Consolas"/>
              </a:rPr>
              <a:t>e</a:t>
            </a:r>
            <a:r>
              <a:rPr lang="en-US" altLang="ko-KR" sz="1200" b="1" spc="4" dirty="0">
                <a:latin typeface="Consolas"/>
                <a:cs typeface="Consolas"/>
              </a:rPr>
              <a:t>r</a:t>
            </a:r>
            <a:r>
              <a:rPr lang="en-US" altLang="ko-KR" sz="1200" b="1" dirty="0">
                <a:latin typeface="Consolas"/>
                <a:cs typeface="Consolas"/>
              </a:rPr>
              <a:t>s</a:t>
            </a:r>
            <a:r>
              <a:rPr lang="en-US" altLang="ko-KR" sz="1200" b="1" spc="8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4" dirty="0">
                <a:latin typeface="Consolas"/>
                <a:cs typeface="Consolas"/>
              </a:rPr>
              <a:t> </a:t>
            </a:r>
            <a:r>
              <a:rPr lang="en-US" altLang="ko-KR" sz="1200" b="1" spc="-8" dirty="0">
                <a:latin typeface="Consolas"/>
                <a:cs typeface="Consolas"/>
              </a:rPr>
              <a:t>{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spc="-4" dirty="0" err="1">
                <a:solidFill>
                  <a:srgbClr val="A21515"/>
                </a:solidFill>
                <a:latin typeface="Consolas"/>
                <a:cs typeface="Consolas"/>
              </a:rPr>
              <a:t>X</a:t>
            </a:r>
            <a:r>
              <a:rPr lang="en-US" altLang="ko-KR" sz="1200" b="1" spc="4" dirty="0" err="1">
                <a:solidFill>
                  <a:srgbClr val="A21515"/>
                </a:solidFill>
                <a:latin typeface="Consolas"/>
                <a:cs typeface="Consolas"/>
              </a:rPr>
              <a:t>-N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av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Cl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ien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Id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dirty="0">
                <a:latin typeface="Consolas"/>
                <a:cs typeface="Consolas"/>
              </a:rPr>
              <a:t>:cl</a:t>
            </a:r>
            <a:r>
              <a:rPr lang="en-US" altLang="ko-KR" sz="1200" b="1" spc="4" dirty="0">
                <a:latin typeface="Consolas"/>
                <a:cs typeface="Consolas"/>
              </a:rPr>
              <a:t>i</a:t>
            </a:r>
            <a:r>
              <a:rPr lang="en-US" altLang="ko-KR" sz="1200" b="1" dirty="0">
                <a:latin typeface="Consolas"/>
                <a:cs typeface="Consolas"/>
              </a:rPr>
              <a:t>en</a:t>
            </a:r>
            <a:r>
              <a:rPr lang="en-US" altLang="ko-KR" sz="1200" b="1" spc="8" dirty="0">
                <a:latin typeface="Consolas"/>
                <a:cs typeface="Consolas"/>
              </a:rPr>
              <a:t>t</a:t>
            </a:r>
            <a:r>
              <a:rPr lang="en-US" altLang="ko-KR" sz="1200" b="1" dirty="0">
                <a:latin typeface="Consolas"/>
                <a:cs typeface="Consolas"/>
              </a:rPr>
              <a:t>_id,</a:t>
            </a:r>
            <a:r>
              <a:rPr lang="en-US" altLang="ko-KR" sz="1200" b="1" spc="16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X-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Nav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-C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lie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Se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cre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spc="4" dirty="0">
                <a:latin typeface="Consolas"/>
                <a:cs typeface="Consolas"/>
              </a:rPr>
              <a:t>:c</a:t>
            </a:r>
            <a:r>
              <a:rPr lang="en-US" altLang="ko-KR" sz="1200" b="1" dirty="0">
                <a:latin typeface="Consolas"/>
                <a:cs typeface="Consolas"/>
              </a:rPr>
              <a:t>lie</a:t>
            </a:r>
            <a:r>
              <a:rPr lang="en-US" altLang="ko-KR" sz="1200" b="1" spc="4" dirty="0">
                <a:latin typeface="Consolas"/>
                <a:cs typeface="Consolas"/>
              </a:rPr>
              <a:t>nt</a:t>
            </a:r>
            <a:r>
              <a:rPr lang="en-US" altLang="ko-KR" sz="1200" b="1" dirty="0">
                <a:latin typeface="Consolas"/>
                <a:cs typeface="Consolas"/>
              </a:rPr>
              <a:t>_s</a:t>
            </a:r>
            <a:r>
              <a:rPr lang="en-US" altLang="ko-KR" sz="1200" b="1" spc="8" dirty="0">
                <a:latin typeface="Consolas"/>
                <a:cs typeface="Consolas"/>
              </a:rPr>
              <a:t>e</a:t>
            </a:r>
            <a:r>
              <a:rPr lang="en-US" altLang="ko-KR" sz="1200" b="1" dirty="0">
                <a:latin typeface="Consolas"/>
                <a:cs typeface="Consolas"/>
              </a:rPr>
              <a:t>cre</a:t>
            </a:r>
            <a:r>
              <a:rPr lang="en-US" altLang="ko-KR" sz="1200" b="1" spc="4" dirty="0">
                <a:latin typeface="Consolas"/>
                <a:cs typeface="Consolas"/>
              </a:rPr>
              <a:t>t</a:t>
            </a:r>
            <a:r>
              <a:rPr lang="en-US" altLang="ko-KR" sz="1200" b="1" dirty="0">
                <a:latin typeface="Consolas"/>
                <a:cs typeface="Consolas"/>
              </a:rPr>
              <a:t>}</a:t>
            </a:r>
          </a:p>
          <a:p>
            <a:pPr>
              <a:lnSpc>
                <a:spcPct val="150000"/>
              </a:lnSpc>
              <a:spcBef>
                <a:spcPts val="17"/>
              </a:spcBef>
            </a:pPr>
            <a:endParaRPr sz="1200" b="1" dirty="0">
              <a:latin typeface="Times New Roman"/>
              <a:cs typeface="Times New Roman"/>
            </a:endParaRPr>
          </a:p>
          <a:p>
            <a:pPr marL="495494">
              <a:lnSpc>
                <a:spcPct val="150000"/>
              </a:lnSpc>
            </a:pPr>
            <a:r>
              <a:rPr sz="1200" b="1" spc="-8" dirty="0">
                <a:latin typeface="Consolas"/>
                <a:cs typeface="Consolas"/>
              </a:rPr>
              <a:t>result</a:t>
            </a:r>
            <a:r>
              <a:rPr sz="1200" b="1" spc="-4" dirty="0">
                <a:latin typeface="Consolas"/>
                <a:cs typeface="Consolas"/>
              </a:rPr>
              <a:t> </a:t>
            </a:r>
            <a:r>
              <a:rPr sz="1200" b="1" spc="-8" dirty="0">
                <a:latin typeface="Consolas"/>
                <a:cs typeface="Consolas"/>
              </a:rPr>
              <a:t>=</a:t>
            </a:r>
            <a:r>
              <a:rPr sz="1200" b="1" spc="-20" dirty="0">
                <a:latin typeface="Consolas"/>
                <a:cs typeface="Consolas"/>
              </a:rPr>
              <a:t> </a:t>
            </a:r>
            <a:r>
              <a:rPr sz="1200" b="1" spc="-8" dirty="0">
                <a:latin typeface="Consolas"/>
                <a:cs typeface="Consolas"/>
              </a:rPr>
              <a:t>r</a:t>
            </a:r>
            <a:r>
              <a:rPr sz="1200" b="1" spc="-16" dirty="0">
                <a:latin typeface="Consolas"/>
                <a:cs typeface="Consolas"/>
              </a:rPr>
              <a:t>e</a:t>
            </a:r>
            <a:r>
              <a:rPr sz="1200" b="1" spc="-8" dirty="0">
                <a:latin typeface="Consolas"/>
                <a:cs typeface="Consolas"/>
              </a:rPr>
              <a:t>q</a:t>
            </a:r>
            <a:r>
              <a:rPr sz="1200" b="1" spc="-16" dirty="0">
                <a:latin typeface="Consolas"/>
                <a:cs typeface="Consolas"/>
              </a:rPr>
              <a:t>u</a:t>
            </a:r>
            <a:r>
              <a:rPr sz="1200" b="1" spc="-20" dirty="0">
                <a:latin typeface="Consolas"/>
                <a:cs typeface="Consolas"/>
              </a:rPr>
              <a:t>e</a:t>
            </a:r>
            <a:r>
              <a:rPr sz="1200" b="1" spc="-8" dirty="0">
                <a:latin typeface="Consolas"/>
                <a:cs typeface="Consolas"/>
              </a:rPr>
              <a:t>s</a:t>
            </a:r>
            <a:r>
              <a:rPr sz="1200" b="1" spc="-16" dirty="0">
                <a:latin typeface="Consolas"/>
                <a:cs typeface="Consolas"/>
              </a:rPr>
              <a:t>t</a:t>
            </a:r>
            <a:r>
              <a:rPr sz="1200" b="1" spc="-8" dirty="0">
                <a:latin typeface="Consolas"/>
                <a:cs typeface="Consolas"/>
              </a:rPr>
              <a:t>s</a:t>
            </a:r>
            <a:r>
              <a:rPr sz="1200" b="1" spc="-16" dirty="0">
                <a:latin typeface="Consolas"/>
                <a:cs typeface="Consolas"/>
              </a:rPr>
              <a:t>.</a:t>
            </a:r>
            <a:r>
              <a:rPr sz="1200" b="1" spc="-8" dirty="0">
                <a:latin typeface="Consolas"/>
                <a:cs typeface="Consolas"/>
              </a:rPr>
              <a:t>g</a:t>
            </a:r>
            <a:r>
              <a:rPr sz="1200" b="1" spc="-16" dirty="0">
                <a:latin typeface="Consolas"/>
                <a:cs typeface="Consolas"/>
              </a:rPr>
              <a:t>e</a:t>
            </a:r>
            <a:r>
              <a:rPr sz="1200" b="1" spc="-12" dirty="0">
                <a:latin typeface="Consolas"/>
                <a:cs typeface="Consolas"/>
              </a:rPr>
              <a:t>t</a:t>
            </a:r>
            <a:r>
              <a:rPr sz="1200" b="1" spc="-8" dirty="0">
                <a:latin typeface="Consolas"/>
                <a:cs typeface="Consolas"/>
              </a:rPr>
              <a:t>(url1,</a:t>
            </a:r>
            <a:r>
              <a:rPr sz="1200" b="1" spc="-24" dirty="0">
                <a:latin typeface="Consolas"/>
                <a:cs typeface="Consolas"/>
              </a:rPr>
              <a:t> </a:t>
            </a:r>
            <a:r>
              <a:rPr sz="1200" b="1" spc="-12" dirty="0">
                <a:solidFill>
                  <a:srgbClr val="000F80"/>
                </a:solidFill>
                <a:latin typeface="Consolas"/>
                <a:cs typeface="Consolas"/>
              </a:rPr>
              <a:t>headers</a:t>
            </a:r>
            <a:r>
              <a:rPr sz="1200" b="1" spc="-12" dirty="0">
                <a:latin typeface="Consolas"/>
                <a:cs typeface="Consolas"/>
              </a:rPr>
              <a:t>=</a:t>
            </a:r>
            <a:r>
              <a:rPr sz="1200" b="1" spc="-8" dirty="0">
                <a:latin typeface="Consolas"/>
                <a:cs typeface="Consolas"/>
              </a:rPr>
              <a:t>h</a:t>
            </a:r>
            <a:r>
              <a:rPr sz="1200" b="1" spc="-16" dirty="0">
                <a:latin typeface="Consolas"/>
                <a:cs typeface="Consolas"/>
              </a:rPr>
              <a:t>e</a:t>
            </a:r>
            <a:r>
              <a:rPr sz="1200" b="1" spc="-8" dirty="0">
                <a:latin typeface="Consolas"/>
                <a:cs typeface="Consolas"/>
              </a:rPr>
              <a:t>a</a:t>
            </a:r>
            <a:r>
              <a:rPr sz="1200" b="1" spc="-16" dirty="0">
                <a:latin typeface="Consolas"/>
                <a:cs typeface="Consolas"/>
              </a:rPr>
              <a:t>d</a:t>
            </a:r>
            <a:r>
              <a:rPr sz="1200" b="1" spc="-24" dirty="0">
                <a:latin typeface="Consolas"/>
                <a:cs typeface="Consolas"/>
              </a:rPr>
              <a:t>e</a:t>
            </a:r>
            <a:r>
              <a:rPr lang="en-US" sz="1200" b="1" spc="-24" dirty="0">
                <a:latin typeface="Consolas"/>
                <a:cs typeface="Consolas"/>
              </a:rPr>
              <a:t>r</a:t>
            </a:r>
            <a:r>
              <a:rPr sz="1200" b="1" spc="-12" dirty="0">
                <a:latin typeface="Consolas"/>
                <a:cs typeface="Consolas"/>
              </a:rPr>
              <a:t>s</a:t>
            </a:r>
            <a:r>
              <a:rPr sz="1200" b="1" spc="-8" dirty="0">
                <a:latin typeface="Consolas"/>
                <a:cs typeface="Consolas"/>
              </a:rPr>
              <a:t>)</a:t>
            </a:r>
            <a:endParaRPr sz="1200" b="1" dirty="0">
              <a:latin typeface="Consolas"/>
              <a:cs typeface="Consolas"/>
            </a:endParaRPr>
          </a:p>
          <a:p>
            <a:pPr marL="495494" marR="3709904">
              <a:lnSpc>
                <a:spcPct val="150000"/>
              </a:lnSpc>
            </a:pPr>
            <a:r>
              <a:rPr sz="1200" b="1" spc="-8" dirty="0">
                <a:latin typeface="Consolas"/>
                <a:cs typeface="Consolas"/>
              </a:rPr>
              <a:t>information</a:t>
            </a:r>
            <a:r>
              <a:rPr sz="1200" b="1" spc="-4" dirty="0">
                <a:latin typeface="Consolas"/>
                <a:cs typeface="Consolas"/>
              </a:rPr>
              <a:t> </a:t>
            </a:r>
            <a:r>
              <a:rPr sz="1200" b="1" spc="-8" dirty="0">
                <a:latin typeface="Consolas"/>
                <a:cs typeface="Consolas"/>
              </a:rPr>
              <a:t>=</a:t>
            </a:r>
            <a:r>
              <a:rPr sz="1200" b="1" spc="-36" dirty="0">
                <a:latin typeface="Consolas"/>
                <a:cs typeface="Consolas"/>
              </a:rPr>
              <a:t> </a:t>
            </a:r>
            <a:r>
              <a:rPr sz="1200" b="1" spc="-12" dirty="0">
                <a:latin typeface="Consolas"/>
                <a:cs typeface="Consolas"/>
              </a:rPr>
              <a:t>result.jso</a:t>
            </a:r>
            <a:r>
              <a:rPr sz="1200" b="1" spc="-8" dirty="0">
                <a:latin typeface="Consolas"/>
                <a:cs typeface="Consolas"/>
              </a:rPr>
              <a:t>n</a:t>
            </a:r>
            <a:r>
              <a:rPr sz="1200" b="1" spc="-12" dirty="0">
                <a:latin typeface="Consolas"/>
                <a:cs typeface="Consolas"/>
              </a:rPr>
              <a:t>() </a:t>
            </a:r>
            <a:endParaRPr lang="en-US" altLang="ko-KR" sz="1200" b="1" spc="-12" dirty="0">
              <a:latin typeface="Consolas"/>
              <a:cs typeface="Consolas"/>
            </a:endParaRPr>
          </a:p>
          <a:p>
            <a:pPr marL="495494" marR="3709904">
              <a:lnSpc>
                <a:spcPct val="150000"/>
              </a:lnSpc>
            </a:pPr>
            <a:r>
              <a:rPr sz="1200" b="1" spc="-8" dirty="0">
                <a:solidFill>
                  <a:srgbClr val="0000FF"/>
                </a:solidFill>
                <a:latin typeface="Consolas"/>
                <a:cs typeface="Consolas"/>
              </a:rPr>
              <a:t>prin</a:t>
            </a:r>
            <a:r>
              <a:rPr sz="1200" b="1" spc="-16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00" b="1" spc="-12" dirty="0">
                <a:latin typeface="Consolas"/>
                <a:cs typeface="Consolas"/>
              </a:rPr>
              <a:t>(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00" b="1" spc="-12" dirty="0">
                <a:latin typeface="Consolas"/>
                <a:cs typeface="Consolas"/>
              </a:rPr>
              <a:t>item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:"</a:t>
            </a:r>
            <a:r>
              <a:rPr sz="1200" b="1" spc="-8" dirty="0">
                <a:latin typeface="Consolas"/>
                <a:cs typeface="Consolas"/>
              </a:rPr>
              <a:t>,</a:t>
            </a:r>
            <a:r>
              <a:rPr sz="1200" b="1" spc="-16" dirty="0">
                <a:latin typeface="Consolas"/>
                <a:cs typeface="Consolas"/>
              </a:rPr>
              <a:t> </a:t>
            </a:r>
            <a:r>
              <a:rPr sz="1200" b="1" spc="-12" dirty="0">
                <a:latin typeface="Consolas"/>
                <a:cs typeface="Consolas"/>
              </a:rPr>
              <a:t>infomatio</a:t>
            </a:r>
            <a:r>
              <a:rPr sz="1200" b="1" spc="-8" dirty="0">
                <a:latin typeface="Consolas"/>
                <a:cs typeface="Consolas"/>
              </a:rPr>
              <a:t>n</a:t>
            </a:r>
            <a:r>
              <a:rPr sz="1200" b="1" spc="-12" dirty="0">
                <a:latin typeface="Consolas"/>
                <a:cs typeface="Consolas"/>
              </a:rPr>
              <a:t>[</a:t>
            </a:r>
            <a:r>
              <a:rPr sz="1200" b="1" spc="-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00" b="1" spc="-24" dirty="0">
                <a:solidFill>
                  <a:srgbClr val="A21515"/>
                </a:solidFill>
                <a:latin typeface="Consolas"/>
                <a:cs typeface="Consolas"/>
              </a:rPr>
              <a:t>i</a:t>
            </a:r>
            <a:r>
              <a:rPr sz="1200" b="1" spc="-8" dirty="0">
                <a:solidFill>
                  <a:srgbClr val="A21515"/>
                </a:solidFill>
                <a:latin typeface="Consolas"/>
                <a:cs typeface="Consolas"/>
              </a:rPr>
              <a:t>te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200" b="1" spc="-8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lang="en-US" sz="1200" b="1" spc="-12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00" b="1" spc="-12" dirty="0">
                <a:latin typeface="Consolas"/>
                <a:cs typeface="Consolas"/>
              </a:rPr>
              <a:t>][0])</a:t>
            </a:r>
            <a:endParaRPr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</a:pPr>
            <a:r>
              <a:rPr sz="1200" b="1" spc="-8" dirty="0">
                <a:solidFill>
                  <a:srgbClr val="0000FF"/>
                </a:solidFill>
                <a:latin typeface="Consolas"/>
                <a:cs typeface="Consolas"/>
              </a:rPr>
              <a:t>#prin</a:t>
            </a:r>
            <a:r>
              <a:rPr sz="1200" b="1" spc="-20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00" b="1" spc="-12" dirty="0">
                <a:latin typeface="Consolas"/>
                <a:cs typeface="Consolas"/>
              </a:rPr>
              <a:t>(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00" b="1" spc="-12" dirty="0">
                <a:latin typeface="Consolas"/>
                <a:cs typeface="Consolas"/>
              </a:rPr>
              <a:t>item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:</a:t>
            </a:r>
            <a:r>
              <a:rPr sz="1200" b="1" spc="-20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00" b="1" spc="-8" dirty="0">
                <a:latin typeface="Consolas"/>
                <a:cs typeface="Consolas"/>
              </a:rPr>
              <a:t>, </a:t>
            </a:r>
            <a:r>
              <a:rPr sz="1200" b="1" spc="-12" dirty="0">
                <a:latin typeface="Consolas"/>
                <a:cs typeface="Consolas"/>
              </a:rPr>
              <a:t>infomatio</a:t>
            </a:r>
            <a:r>
              <a:rPr sz="1200" b="1" spc="-8" dirty="0">
                <a:latin typeface="Consolas"/>
                <a:cs typeface="Consolas"/>
              </a:rPr>
              <a:t>n</a:t>
            </a:r>
            <a:r>
              <a:rPr sz="1200" b="1" spc="-12" dirty="0">
                <a:latin typeface="Consolas"/>
                <a:cs typeface="Consolas"/>
              </a:rPr>
              <a:t>[</a:t>
            </a:r>
            <a:r>
              <a:rPr sz="1200" b="1" spc="-20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00" b="1" spc="-8" dirty="0">
                <a:solidFill>
                  <a:srgbClr val="A21515"/>
                </a:solidFill>
                <a:latin typeface="Consolas"/>
                <a:cs typeface="Consolas"/>
              </a:rPr>
              <a:t>it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200" b="1" spc="-8" dirty="0">
                <a:solidFill>
                  <a:srgbClr val="A21515"/>
                </a:solidFill>
                <a:latin typeface="Consolas"/>
                <a:cs typeface="Consolas"/>
              </a:rPr>
              <a:t>ms</a:t>
            </a:r>
            <a:r>
              <a:rPr lang="en-US" sz="1200" b="1" spc="-16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00" b="1" spc="-12" dirty="0">
                <a:latin typeface="Consolas"/>
                <a:cs typeface="Consolas"/>
              </a:rPr>
              <a:t>][1])</a:t>
            </a:r>
            <a:endParaRPr sz="1200" b="1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167</a:t>
            </a:fld>
            <a:endParaRPr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3660120" cy="503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실행결과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jso</a:t>
            </a:r>
            <a:r>
              <a:rPr sz="1429" b="1" dirty="0">
                <a:latin typeface="맑은 고딕"/>
                <a:cs typeface="맑은 고딕"/>
              </a:rPr>
              <a:t>n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포맷의 결과가 출력됨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57742" y="2112646"/>
            <a:ext cx="5837239" cy="1165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4177406" y="2854248"/>
            <a:ext cx="4536714" cy="7403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856531" y="3569236"/>
            <a:ext cx="5792476" cy="11650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4230637" y="4350759"/>
            <a:ext cx="4627449" cy="7416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415418" cy="516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데이터 추출 :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“글 제목 @</a:t>
            </a:r>
            <a:r>
              <a:rPr sz="1429" spc="4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블로그 이름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@ 글 주소 링크” 의 형식으로 출력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947" y="189072"/>
            <a:ext cx="8229600" cy="29822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lang="ko-KR" altLang="en-US" dirty="0" smtClean="0"/>
              <a:t>네이버 오픈 </a:t>
            </a:r>
            <a:r>
              <a:rPr lang="en-US" dirty="0" smtClean="0"/>
              <a:t>API</a:t>
            </a:r>
            <a:endParaRPr dirty="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54881" y="2073933"/>
            <a:ext cx="8349369" cy="760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468188" y="2081192"/>
            <a:ext cx="8158222" cy="8172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457301" y="2055787"/>
            <a:ext cx="8346546" cy="757631"/>
          </a:xfrm>
          <a:custGeom>
            <a:avLst/>
            <a:gdLst/>
            <a:ahLst/>
            <a:cxnLst/>
            <a:rect l="l" t="t" r="r" b="b"/>
            <a:pathLst>
              <a:path w="10514330" h="954405">
                <a:moveTo>
                  <a:pt x="0" y="954024"/>
                </a:moveTo>
                <a:lnTo>
                  <a:pt x="10514076" y="954024"/>
                </a:lnTo>
                <a:lnTo>
                  <a:pt x="10514076" y="0"/>
                </a:lnTo>
                <a:lnTo>
                  <a:pt x="0" y="0"/>
                </a:lnTo>
                <a:lnTo>
                  <a:pt x="0" y="954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 txBox="1"/>
          <p:nvPr/>
        </p:nvSpPr>
        <p:spPr>
          <a:xfrm>
            <a:off x="457301" y="2055787"/>
            <a:ext cx="8346546" cy="712887"/>
          </a:xfrm>
          <a:prstGeom prst="rect">
            <a:avLst/>
          </a:prstGeom>
          <a:solidFill>
            <a:srgbClr val="FFFFFF"/>
          </a:solidFill>
          <a:ln w="3175">
            <a:solidFill>
              <a:srgbClr val="BEBEB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1577" marR="228341">
              <a:lnSpc>
                <a:spcPts val="921"/>
              </a:lnSpc>
            </a:pPr>
            <a:r>
              <a:rPr sz="794" b="1" spc="-4" dirty="0">
                <a:latin typeface="맑은 고딕"/>
                <a:cs typeface="맑은 고딕"/>
              </a:rPr>
              <a:t>[</a:t>
            </a:r>
            <a:r>
              <a:rPr sz="794" b="1" spc="-8" dirty="0">
                <a:latin typeface="맑은 고딕"/>
                <a:cs typeface="맑은 고딕"/>
              </a:rPr>
              <a:t>강남역</a:t>
            </a:r>
            <a:r>
              <a:rPr sz="794" b="1" spc="4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맛집</a:t>
            </a:r>
            <a:r>
              <a:rPr sz="794" b="1" spc="-4" dirty="0">
                <a:latin typeface="맑은 고딕"/>
                <a:cs typeface="맑은 고딕"/>
              </a:rPr>
              <a:t>]</a:t>
            </a:r>
            <a:r>
              <a:rPr sz="794" b="1" spc="8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청류벽</a:t>
            </a:r>
            <a:r>
              <a:rPr sz="794" b="1" spc="16" dirty="0">
                <a:latin typeface="맑은 고딕"/>
                <a:cs typeface="맑은 고딕"/>
              </a:rPr>
              <a:t> </a:t>
            </a:r>
            <a:r>
              <a:rPr sz="794" b="1" spc="-4" dirty="0">
                <a:latin typeface="맑은 고딕"/>
                <a:cs typeface="맑은 고딕"/>
              </a:rPr>
              <a:t>-</a:t>
            </a:r>
            <a:r>
              <a:rPr sz="794" b="1" spc="-8" dirty="0">
                <a:latin typeface="맑은 고딕"/>
                <a:cs typeface="맑은 고딕"/>
              </a:rPr>
              <a:t> 별미</a:t>
            </a:r>
            <a:r>
              <a:rPr sz="794" b="1" spc="4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들기름막국수를</a:t>
            </a:r>
            <a:r>
              <a:rPr sz="794" b="1" spc="16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찾아주세요</a:t>
            </a:r>
            <a:r>
              <a:rPr sz="794" b="1" spc="-12" dirty="0">
                <a:solidFill>
                  <a:srgbClr val="FF0000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latin typeface="맑은 고딕"/>
                <a:cs typeface="맑은 고딕"/>
              </a:rPr>
              <a:t>여의도</a:t>
            </a:r>
            <a:r>
              <a:rPr sz="794" b="1" spc="32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직장인</a:t>
            </a:r>
            <a:r>
              <a:rPr sz="794" b="1" spc="4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문썬의</a:t>
            </a:r>
            <a:r>
              <a:rPr sz="794" b="1" spc="4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밥상</a:t>
            </a:r>
            <a:r>
              <a:rPr sz="794" b="1" spc="4" dirty="0">
                <a:latin typeface="맑은 고딕"/>
                <a:cs typeface="맑은 고딕"/>
              </a:rPr>
              <a:t> </a:t>
            </a:r>
            <a:r>
              <a:rPr sz="794" b="1" spc="-4" dirty="0">
                <a:latin typeface="맑은 고딕"/>
                <a:cs typeface="맑은 고딕"/>
              </a:rPr>
              <a:t>(</a:t>
            </a:r>
            <a:r>
              <a:rPr sz="794" b="1" spc="-8" dirty="0">
                <a:latin typeface="맑은 고딕"/>
                <a:cs typeface="맑은 고딕"/>
              </a:rPr>
              <a:t>舊</a:t>
            </a:r>
            <a:r>
              <a:rPr sz="794" b="1" spc="-4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을지로</a:t>
            </a:r>
            <a:r>
              <a:rPr sz="794" b="1" spc="-4" dirty="0">
                <a:latin typeface="맑은 고딕"/>
                <a:cs typeface="맑은 고딕"/>
              </a:rPr>
              <a:t>)</a:t>
            </a:r>
            <a:r>
              <a:rPr sz="794" b="1" spc="-12" dirty="0">
                <a:solidFill>
                  <a:srgbClr val="FF0000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ht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t</a:t>
            </a:r>
            <a:r>
              <a:rPr sz="794" b="1" spc="-12" dirty="0">
                <a:latin typeface="맑은 고딕"/>
                <a:cs typeface="맑은 고딕"/>
                <a:hlinkClick r:id="rId5"/>
              </a:rPr>
              <a:t>p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: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//b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log.</a:t>
            </a:r>
            <a:r>
              <a:rPr sz="794" b="1" spc="-16" dirty="0">
                <a:latin typeface="맑은 고딕"/>
                <a:cs typeface="맑은 고딕"/>
                <a:hlinkClick r:id="rId5"/>
              </a:rPr>
              <a:t>n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aver.</a:t>
            </a:r>
            <a:r>
              <a:rPr sz="794" b="1" dirty="0">
                <a:latin typeface="맑은 고딕"/>
                <a:cs typeface="맑은 고딕"/>
                <a:hlinkClick r:id="rId5"/>
              </a:rPr>
              <a:t>c</a:t>
            </a:r>
            <a:r>
              <a:rPr sz="794" b="1" spc="-16" dirty="0">
                <a:latin typeface="맑은 고딕"/>
                <a:cs typeface="맑은 고딕"/>
                <a:hlinkClick r:id="rId5"/>
              </a:rPr>
              <a:t>o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m</a:t>
            </a:r>
            <a:r>
              <a:rPr sz="794" b="1" dirty="0">
                <a:latin typeface="맑은 고딕"/>
                <a:cs typeface="맑은 고딕"/>
                <a:hlinkClick r:id="rId5"/>
              </a:rPr>
              <a:t>/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s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iell</a:t>
            </a:r>
            <a:r>
              <a:rPr sz="794" b="1" spc="4" dirty="0">
                <a:latin typeface="맑은 고딕"/>
                <a:cs typeface="맑은 고딕"/>
                <a:hlinkClick r:id="rId5"/>
              </a:rPr>
              <a:t>e</a:t>
            </a:r>
            <a:r>
              <a:rPr sz="794" b="1" spc="-12" dirty="0">
                <a:latin typeface="맑은 고딕"/>
                <a:cs typeface="맑은 고딕"/>
                <a:hlinkClick r:id="rId5"/>
              </a:rPr>
              <a:t>83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?</a:t>
            </a:r>
            <a:r>
              <a:rPr sz="794" b="1" spc="-12" dirty="0">
                <a:latin typeface="맑은 고딕"/>
                <a:cs typeface="맑은 고딕"/>
                <a:hlinkClick r:id="rId5"/>
              </a:rPr>
              <a:t>R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edire</a:t>
            </a:r>
            <a:r>
              <a:rPr sz="794" b="1" spc="-12" dirty="0">
                <a:latin typeface="맑은 고딕"/>
                <a:cs typeface="맑은 고딕"/>
                <a:hlinkClick r:id="rId5"/>
              </a:rPr>
              <a:t>c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t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=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L</a:t>
            </a:r>
            <a:r>
              <a:rPr sz="794" b="1" spc="-16" dirty="0">
                <a:latin typeface="맑은 고딕"/>
                <a:cs typeface="맑은 고딕"/>
                <a:hlinkClick r:id="rId5"/>
              </a:rPr>
              <a:t>o</a:t>
            </a:r>
            <a:r>
              <a:rPr sz="794" b="1" dirty="0">
                <a:latin typeface="맑은 고딕"/>
                <a:cs typeface="맑은 고딕"/>
                <a:hlinkClick r:id="rId5"/>
              </a:rPr>
              <a:t>g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&amp;amp;</a:t>
            </a:r>
            <a:r>
              <a:rPr sz="794" b="1" dirty="0">
                <a:latin typeface="맑은 고딕"/>
                <a:cs typeface="맑은 고딕"/>
                <a:hlinkClick r:id="rId5"/>
              </a:rPr>
              <a:t>l</a:t>
            </a:r>
            <a:r>
              <a:rPr sz="794" b="1" spc="-16" dirty="0">
                <a:latin typeface="맑은 고딕"/>
                <a:cs typeface="맑은 고딕"/>
                <a:hlinkClick r:id="rId5"/>
              </a:rPr>
              <a:t>o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g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N</a:t>
            </a:r>
            <a:r>
              <a:rPr sz="794" b="1" dirty="0">
                <a:latin typeface="맑은 고딕"/>
                <a:cs typeface="맑은 고딕"/>
                <a:hlinkClick r:id="rId5"/>
              </a:rPr>
              <a:t>o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=</a:t>
            </a:r>
            <a:r>
              <a:rPr sz="794" b="1" spc="-12" dirty="0">
                <a:latin typeface="맑은 고딕"/>
                <a:cs typeface="맑은 고딕"/>
                <a:hlinkClick r:id="rId5"/>
              </a:rPr>
              <a:t>221453985380</a:t>
            </a:r>
            <a:r>
              <a:rPr sz="794" b="1" spc="-8" dirty="0"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강남역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데이트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: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이색적인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매력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@Y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</a:rPr>
              <a:t>ou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rif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</a:rPr>
              <a:t>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l</a:t>
            </a:r>
            <a:r>
              <a:rPr sz="794" b="1" spc="48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day 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'</a:t>
            </a:r>
            <a:r>
              <a:rPr sz="794" b="1" spc="-8" dirty="0">
                <a:solidFill>
                  <a:srgbClr val="A6A6A6"/>
                </a:solidFill>
                <a:latin typeface="Calibri"/>
                <a:cs typeface="Calibri"/>
              </a:rPr>
              <a:t>ᴗ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'</a:t>
            </a:r>
            <a:r>
              <a:rPr sz="794" b="1" spc="-8" dirty="0">
                <a:solidFill>
                  <a:srgbClr val="A6A6A6"/>
                </a:solidFill>
                <a:latin typeface="Nirmala UI"/>
                <a:cs typeface="Nirmala UI"/>
              </a:rPr>
              <a:t>ෆ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ht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tp: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//b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g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n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aver.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co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m/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yo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rif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l?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R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edire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c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t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=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g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&amp;amp;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g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N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=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221454784237</a:t>
            </a:r>
            <a:endParaRPr sz="794">
              <a:latin typeface="맑은 고딕"/>
              <a:cs typeface="맑은 고딕"/>
            </a:endParaRPr>
          </a:p>
          <a:p>
            <a:pPr marL="71577">
              <a:spcBef>
                <a:spcPts val="4"/>
              </a:spcBef>
            </a:pP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강남역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맛집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맛으로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승부하네요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이프리의</a:t>
            </a:r>
            <a:r>
              <a:rPr sz="794" b="1" spc="28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프리카메라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♪@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ht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t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p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: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//b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g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n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aver.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c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m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/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c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h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err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y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tu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e?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R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edire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c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t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=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g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&amp;amp;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g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N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o=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221451755057</a:t>
            </a:r>
            <a:endParaRPr sz="794">
              <a:latin typeface="맑은 고딕"/>
              <a:cs typeface="맑은 고딕"/>
            </a:endParaRPr>
          </a:p>
          <a:p>
            <a:pPr marL="71577" marR="530778"/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::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강남역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맛집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리얼리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맛있는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곳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!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내</a:t>
            </a:r>
            <a:r>
              <a:rPr sz="794" b="1" spc="8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맘속의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풍경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(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風景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)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하나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바람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속의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풍경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(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風磬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)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둘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ht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t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p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: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//b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o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g.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n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aver.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co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m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/100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4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co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co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?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R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edire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c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t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=L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g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&amp;amp;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g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N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=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221448927833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 강남역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맛집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::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땀땀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(feat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</a:rPr>
              <a:t>.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곱창쌀국수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)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찌주의</a:t>
            </a:r>
            <a:r>
              <a:rPr sz="794" b="1" spc="32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데일리블로그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♡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ht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t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p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: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//b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o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g.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n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aver.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c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m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/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0122kj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?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R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edire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c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t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=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L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g&amp;amp;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g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N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=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221454935497</a:t>
            </a:r>
            <a:endParaRPr sz="794">
              <a:latin typeface="맑은 고딕"/>
              <a:cs typeface="맑은 고딕"/>
            </a:endParaRPr>
          </a:p>
          <a:p>
            <a:pPr marL="71577">
              <a:lnSpc>
                <a:spcPts val="913"/>
              </a:lnSpc>
            </a:pP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강남역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한정식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가족모임에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언제나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좋은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곳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인생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뭐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있나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…@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ht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t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p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: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//b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g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n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aver.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co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m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/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ri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c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k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y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d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o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ll?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R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edire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c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t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=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g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&amp;amp;l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g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N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=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221453758512</a:t>
            </a:r>
            <a:endParaRPr sz="794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8442368" cy="1910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열 삭제</a:t>
            </a:r>
            <a:endParaRPr lang="en-US" altLang="ko-KR" sz="1400" b="1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drop()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메소드에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행을 삭제할 때는 축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(axis)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옵션으로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axis=0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입력하거나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별도로 입력하지 않는다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반면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축옵션으로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axis=1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입력하면 열을 삭제한다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동시에 여러 개의 행 또는 열을 삭제하려면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리스트 형태로 입력한다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한편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drop() </a:t>
            </a:r>
            <a:r>
              <a:rPr lang="ko-KR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메소드는 기존 객체를 변경하지 않고 새로운 객체를 반환하는 점에 유의한다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따라서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원본 객체를 직접 변경하기 위해서는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inplace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=True </a:t>
            </a:r>
            <a:r>
              <a:rPr lang="ko-KR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옵션을 추가한다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468254" y="3178470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행 삭제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15B7C6-8A68-4843-9D28-52D61F3F6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338"/>
          <a:stretch/>
        </p:blipFill>
        <p:spPr>
          <a:xfrm>
            <a:off x="494425" y="2060848"/>
            <a:ext cx="3960440" cy="64045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75764AF-F15D-4AA1-944A-4BD0DBB88A90}"/>
              </a:ext>
            </a:extLst>
          </p:cNvPr>
          <p:cNvGrpSpPr/>
          <p:nvPr/>
        </p:nvGrpSpPr>
        <p:grpSpPr>
          <a:xfrm>
            <a:off x="494424" y="3543306"/>
            <a:ext cx="7749983" cy="2910030"/>
            <a:chOff x="467544" y="4258374"/>
            <a:chExt cx="3960440" cy="20882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BE9DDC2-F10B-4223-BDA0-32AB75131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44" y="4401203"/>
              <a:ext cx="3960040" cy="1782296"/>
            </a:xfrm>
            <a:prstGeom prst="rect">
              <a:avLst/>
            </a:prstGeom>
          </p:spPr>
        </p:pic>
        <p:sp>
          <p:nvSpPr>
            <p:cNvPr id="14" name="모서리가 둥근 직사각형 8">
              <a:extLst>
                <a:ext uri="{FF2B5EF4-FFF2-40B4-BE49-F238E27FC236}">
                  <a16:creationId xmlns:a16="http://schemas.microsoft.com/office/drawing/2014/main" id="{F10108A6-9B6C-405D-8478-C685D08283C0}"/>
                </a:ext>
              </a:extLst>
            </p:cNvPr>
            <p:cNvSpPr/>
            <p:nvPr/>
          </p:nvSpPr>
          <p:spPr>
            <a:xfrm>
              <a:off x="467544" y="4258374"/>
              <a:ext cx="3960440" cy="2088232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681926730"/>
      </p:ext>
    </p:extLst>
  </p:cSld>
  <p:clrMapOvr>
    <a:masterClrMapping/>
  </p:clrMapOvr>
  <p:transition spd="slow">
    <p:wip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947" y="189072"/>
            <a:ext cx="8229600" cy="29822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lang="ko-KR" altLang="en-US" dirty="0" smtClean="0"/>
              <a:t>네이버 오픈 </a:t>
            </a:r>
            <a:r>
              <a:rPr lang="en-US" dirty="0" smtClean="0"/>
              <a:t>API</a:t>
            </a:r>
            <a:endParaRPr dirty="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170</a:t>
            </a:fld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4544" y="-99392"/>
            <a:ext cx="7448550" cy="6715125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7C4F4-1E13-4493-8055-E155A8DB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네이버 오픈 </a:t>
            </a:r>
            <a:r>
              <a:rPr lang="en-US" altLang="ko-KR" dirty="0" smtClean="0"/>
              <a:t>API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57387"/>
            <a:ext cx="76200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256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7C4F4-1E13-4493-8055-E155A8DB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네이버 오픈 </a:t>
            </a:r>
            <a:r>
              <a:rPr lang="en-US" altLang="ko-KR" dirty="0" smtClean="0"/>
              <a:t>API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50"/>
            <a:ext cx="7153275" cy="68770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95536" y="6165304"/>
            <a:ext cx="2736304" cy="6926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27454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네이버 오픈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89535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3595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네이버 오픈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191"/>
            <a:ext cx="6732240" cy="686807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5536" y="6165304"/>
            <a:ext cx="2736304" cy="6926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78947" y="16190"/>
            <a:ext cx="2736304" cy="5438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96371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네이버 오픈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862012"/>
            <a:ext cx="428625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2516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네이버 오픈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6" y="908720"/>
            <a:ext cx="8652842" cy="531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0693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네이버 오픈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764704"/>
            <a:ext cx="809625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0631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네이버 오픈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962025"/>
            <a:ext cx="58293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7216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네이버 오픈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1238250"/>
            <a:ext cx="45529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79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29F67F-C1F4-4DB8-B4E7-6308A9E79D12}"/>
              </a:ext>
            </a:extLst>
          </p:cNvPr>
          <p:cNvGrpSpPr/>
          <p:nvPr/>
        </p:nvGrpSpPr>
        <p:grpSpPr>
          <a:xfrm>
            <a:off x="142844" y="692696"/>
            <a:ext cx="7093452" cy="5976664"/>
            <a:chOff x="149335" y="836712"/>
            <a:chExt cx="4106302" cy="51146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E678AE8-5059-4911-B75C-88E66DD24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869" y="836712"/>
              <a:ext cx="4095234" cy="322084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A73344-D7DB-421C-8583-D973F8448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306"/>
            <a:stretch/>
          </p:blipFill>
          <p:spPr>
            <a:xfrm>
              <a:off x="149335" y="3999648"/>
              <a:ext cx="4106302" cy="1951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2923223"/>
      </p:ext>
    </p:extLst>
  </p:cSld>
  <p:clrMapOvr>
    <a:masterClrMapping/>
  </p:clrMapOvr>
  <p:transition spd="slow">
    <p:wip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네이버 오픈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" y="0"/>
            <a:ext cx="72771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82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열 삭제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467544" y="1603088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열 삭제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16022D-AF81-463E-B979-86096991946C}"/>
              </a:ext>
            </a:extLst>
          </p:cNvPr>
          <p:cNvGrpSpPr/>
          <p:nvPr/>
        </p:nvGrpSpPr>
        <p:grpSpPr>
          <a:xfrm>
            <a:off x="461566" y="2060848"/>
            <a:ext cx="7926857" cy="3888432"/>
            <a:chOff x="467544" y="1818132"/>
            <a:chExt cx="4069094" cy="215487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9A836EB-3261-451B-8111-2D2B8A370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1818132"/>
              <a:ext cx="4069094" cy="2154870"/>
            </a:xfrm>
            <a:prstGeom prst="rect">
              <a:avLst/>
            </a:prstGeom>
          </p:spPr>
        </p:pic>
        <p:sp>
          <p:nvSpPr>
            <p:cNvPr id="18" name="모서리가 둥근 직사각형 8">
              <a:extLst>
                <a:ext uri="{FF2B5EF4-FFF2-40B4-BE49-F238E27FC236}">
                  <a16:creationId xmlns:a16="http://schemas.microsoft.com/office/drawing/2014/main" id="{7470524E-FEEA-4D28-856D-02F7F46C0118}"/>
                </a:ext>
              </a:extLst>
            </p:cNvPr>
            <p:cNvSpPr/>
            <p:nvPr/>
          </p:nvSpPr>
          <p:spPr>
            <a:xfrm>
              <a:off x="467544" y="1870224"/>
              <a:ext cx="3960440" cy="2082862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89392993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A1C1D-A88F-49EE-A0A7-D517CE5E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정형데이터와 비정형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64E5EB-14C1-4D17-B180-6006C2274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정형 데이터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값이 의미를 파악하기 쉽고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  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규칙적인 값으로 데이터가 저장된 경우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주로 정수 실수와 같은 숫자 저장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문자의 경우 성별 컬럼에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male, female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 같이 정수로 변환 할 수 있는 범주형 데이터가 저장된 경우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/>
            </a:r>
            <a:b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비정형 데이터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정해진 규칙이 없어서 값의 의미를 쉽게 파악하기 힘든 데이터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게시판의 텍스트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음성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영상과 같은 데이터가 비정형 데이터</a:t>
            </a:r>
          </a:p>
        </p:txBody>
      </p:sp>
    </p:spTree>
    <p:extLst>
      <p:ext uri="{BB962C8B-B14F-4D97-AF65-F5344CB8AC3E}">
        <p14:creationId xmlns:p14="http://schemas.microsoft.com/office/powerpoint/2010/main" val="768345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5C642D9-E1E2-47F3-A3ED-2072ECD5A1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184"/>
          <a:stretch/>
        </p:blipFill>
        <p:spPr>
          <a:xfrm>
            <a:off x="323528" y="836712"/>
            <a:ext cx="7902848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8770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A657B6-E72C-4407-AE28-5582069749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60"/>
          <a:stretch/>
        </p:blipFill>
        <p:spPr>
          <a:xfrm>
            <a:off x="323528" y="908720"/>
            <a:ext cx="7344816" cy="553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9550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8226344" cy="878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선택</a:t>
            </a:r>
            <a:endParaRPr lang="en-US" altLang="ko-KR" sz="1400" b="1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loc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1100" b="1" kern="100" dirty="0" err="1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iloc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인덱서를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사용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인덱스 이름을 기준으로 행을 선택할 때는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loc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이용하고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정수형 위치 인덱스를 사용할 때는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iloc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이용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9E1B4F-36A9-4081-BC64-493F91F99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66" y="2282659"/>
            <a:ext cx="8096382" cy="201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0366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236000" y="1086682"/>
            <a:ext cx="1356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행 선택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48EB56-A415-45C5-884A-EB289085B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340768"/>
            <a:ext cx="7560840" cy="5016719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A99EA6F-B3F0-421F-8D6E-DF39AB6A91C6}"/>
              </a:ext>
            </a:extLst>
          </p:cNvPr>
          <p:cNvSpPr/>
          <p:nvPr/>
        </p:nvSpPr>
        <p:spPr>
          <a:xfrm>
            <a:off x="288958" y="815500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864583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0B70DAC-B462-43B7-97EB-ED7FDCEB0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36712"/>
            <a:ext cx="7200800" cy="46290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5D546C-2E5E-453B-AB15-81DF495BE482}"/>
              </a:ext>
            </a:extLst>
          </p:cNvPr>
          <p:cNvSpPr txBox="1"/>
          <p:nvPr/>
        </p:nvSpPr>
        <p:spPr>
          <a:xfrm>
            <a:off x="413536" y="5601109"/>
            <a:ext cx="8316928" cy="840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데이터프레임의 첫 번째 행에는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서준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학생의 과목별 점수 데이터가 입력되어 있다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서준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학생의 과목별 점수 데이터를 행으로 추출하면 시리즈 객체가 반환된다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loc </a:t>
            </a:r>
            <a:r>
              <a:rPr lang="ko-KR" altLang="en-US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인덱서를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이용하려면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서준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이라는 인덱스 이름을 직접 입력하고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iloc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이용할 때는 첫 번째 정수형 위치를 나타내는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입력한다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각각 반환되는 값을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label1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변수와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position1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변수에 저장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출력하면 같은 결과를 갖는다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642206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9A304-6C73-4E6A-889B-D3E5B4F97EEE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선택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0F265D-4F25-42C4-9E39-E5EEC0649E8A}"/>
              </a:ext>
            </a:extLst>
          </p:cNvPr>
          <p:cNvSpPr/>
          <p:nvPr/>
        </p:nvSpPr>
        <p:spPr>
          <a:xfrm>
            <a:off x="467545" y="1710060"/>
            <a:ext cx="32752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여러 개의 행을 선택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인덱스 리스트 활용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3919D2D-264D-45F2-929F-B0BFCF74E4D3}"/>
              </a:ext>
            </a:extLst>
          </p:cNvPr>
          <p:cNvGrpSpPr/>
          <p:nvPr/>
        </p:nvGrpSpPr>
        <p:grpSpPr>
          <a:xfrm>
            <a:off x="378104" y="1987059"/>
            <a:ext cx="7459409" cy="3274638"/>
            <a:chOff x="503488" y="1973711"/>
            <a:chExt cx="3924496" cy="245794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463737D-B279-4EE9-AEAB-B2A9CDC07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488" y="1973711"/>
              <a:ext cx="3924496" cy="2216371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4F8D4AE-C21B-455C-A4C7-09E5E2C1C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310"/>
            <a:stretch/>
          </p:blipFill>
          <p:spPr>
            <a:xfrm>
              <a:off x="508851" y="4005064"/>
              <a:ext cx="3888000" cy="42659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C7C1BD1-9EE5-4BBA-AB04-C7D355C59B37}"/>
              </a:ext>
            </a:extLst>
          </p:cNvPr>
          <p:cNvSpPr txBox="1"/>
          <p:nvPr/>
        </p:nvSpPr>
        <p:spPr>
          <a:xfrm>
            <a:off x="378104" y="5467603"/>
            <a:ext cx="8019392" cy="840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 이상의 행 인덱스를 배열로 입력하면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매칭되는 모든 행 데이터를 동시에 추출한다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df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첫번째와 두번째 행에 있는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서준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', 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우현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학생을 인덱싱으로 선택해 본다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loc </a:t>
            </a:r>
            <a:r>
              <a:rPr lang="ko-KR" altLang="en-US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인덱서는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['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서준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', 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우현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']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과 같이 인덱스 이름을 배열로 전달하고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iloc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이용할 때는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[0, 1]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과 같이 정수형 위치를 전달한다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이때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label2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변수와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position2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변수에 저장된 값은 같다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8214519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173414" y="818550"/>
            <a:ext cx="32207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③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여러 개의 원소를 선택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인덱스 범위 지정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29D252-9EB8-4ECF-A6F3-959CA30D1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2" y="1052736"/>
            <a:ext cx="6790612" cy="45024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20593D8-F7C8-4960-A333-9B42BC30822B}"/>
              </a:ext>
            </a:extLst>
          </p:cNvPr>
          <p:cNvSpPr txBox="1"/>
          <p:nvPr/>
        </p:nvSpPr>
        <p:spPr>
          <a:xfrm>
            <a:off x="173414" y="5589240"/>
            <a:ext cx="8588985" cy="675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 인덱스의 범위를 지정하여 여러 개의 행을 동시에 선택하는 </a:t>
            </a:r>
            <a:r>
              <a:rPr lang="ko-KR" altLang="en-US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슬라이싱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기법을 사용한다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단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인덱스 이름을 범위로 지정한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label3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경우에는 범위의 마지막 값인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우현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학생의 점수가 포함되지만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정수형 위치 인덱스를 사용한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position3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에는 범위의 마지막 값인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우현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학생의 점수가 제외된다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2586195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열 선택</a:t>
            </a:r>
            <a:endParaRPr lang="en-US" altLang="ko-KR" sz="14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3B93CCD-F78E-4C67-B22A-5A4AFDC75650}"/>
              </a:ext>
            </a:extLst>
          </p:cNvPr>
          <p:cNvGrpSpPr/>
          <p:nvPr/>
        </p:nvGrpSpPr>
        <p:grpSpPr>
          <a:xfrm>
            <a:off x="467544" y="1722904"/>
            <a:ext cx="7776864" cy="4177419"/>
            <a:chOff x="467544" y="1461733"/>
            <a:chExt cx="3960440" cy="225946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2CCE6CB-3E2B-4B07-9219-E6047C2B6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5656" y="1461733"/>
              <a:ext cx="2421632" cy="2259469"/>
            </a:xfrm>
            <a:prstGeom prst="rect">
              <a:avLst/>
            </a:prstGeom>
          </p:spPr>
        </p:pic>
        <p:sp>
          <p:nvSpPr>
            <p:cNvPr id="14" name="모서리가 둥근 직사각형 8">
              <a:extLst>
                <a:ext uri="{FF2B5EF4-FFF2-40B4-BE49-F238E27FC236}">
                  <a16:creationId xmlns:a16="http://schemas.microsoft.com/office/drawing/2014/main" id="{C37B7356-DA9C-4444-8416-0A8DBCAB2392}"/>
                </a:ext>
              </a:extLst>
            </p:cNvPr>
            <p:cNvSpPr/>
            <p:nvPr/>
          </p:nvSpPr>
          <p:spPr>
            <a:xfrm>
              <a:off x="467544" y="1529570"/>
              <a:ext cx="3960440" cy="2166618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5806590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276920" y="1280190"/>
            <a:ext cx="1356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열 선택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BEE8D0-6B49-48DC-94BC-6A0C48AB0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66" y="1541462"/>
            <a:ext cx="7613646" cy="7354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479A17-806C-41B5-B695-EA718C9AF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20" y="2636912"/>
            <a:ext cx="8064896" cy="3754911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A9DF87D-C8C1-465C-8CB9-4D527C1178E5}"/>
              </a:ext>
            </a:extLst>
          </p:cNvPr>
          <p:cNvSpPr/>
          <p:nvPr/>
        </p:nvSpPr>
        <p:spPr>
          <a:xfrm>
            <a:off x="329878" y="1082359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1-10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870393394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32BDC4-36FE-4EA3-AC54-5C3A6DD07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6" y="5233"/>
            <a:ext cx="5526946" cy="64142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92526A-ED7E-44F5-96E0-4FA490DE770F}"/>
              </a:ext>
            </a:extLst>
          </p:cNvPr>
          <p:cNvSpPr txBox="1"/>
          <p:nvPr/>
        </p:nvSpPr>
        <p:spPr>
          <a:xfrm>
            <a:off x="119572" y="6419499"/>
            <a:ext cx="8605620" cy="243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type( )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함수를 사용하여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데이터프레임에서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개의 열을 선택할 때 반환되는 객체의 자료형을 확인하면 시리즈이다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11625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/>
          <p:nvPr/>
        </p:nvCxnSpPr>
        <p:spPr>
          <a:xfrm>
            <a:off x="2369513" y="2699520"/>
            <a:ext cx="522000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2123728" y="4941168"/>
            <a:ext cx="2905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2. </a:t>
            </a:r>
            <a:r>
              <a:rPr lang="ko-KR" altLang="en-US" sz="2400" b="1" dirty="0" err="1">
                <a:solidFill>
                  <a:schemeClr val="bg1"/>
                </a:solidFill>
              </a:rPr>
              <a:t>판다스</a:t>
            </a:r>
            <a:r>
              <a:rPr lang="ko-KR" altLang="en-US" sz="2400" b="1" dirty="0">
                <a:solidFill>
                  <a:schemeClr val="bg1"/>
                </a:solidFill>
              </a:rPr>
              <a:t> 입문</a:t>
            </a:r>
          </a:p>
        </p:txBody>
      </p:sp>
    </p:spTree>
    <p:extLst>
      <p:ext uri="{BB962C8B-B14F-4D97-AF65-F5344CB8AC3E}">
        <p14:creationId xmlns:p14="http://schemas.microsoft.com/office/powerpoint/2010/main" val="2902399756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열 선택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342460" y="1636591"/>
            <a:ext cx="23326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n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열 선택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리스트 입력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98C404-CDC9-4606-A9B3-498C3AD09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50" r="-2138"/>
          <a:stretch/>
        </p:blipFill>
        <p:spPr>
          <a:xfrm>
            <a:off x="531259" y="2115548"/>
            <a:ext cx="7921462" cy="88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42098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16E467-9DE8-4E5E-B1AB-879343270A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"/>
          <a:stretch/>
        </p:blipFill>
        <p:spPr>
          <a:xfrm>
            <a:off x="84194" y="59472"/>
            <a:ext cx="6432022" cy="61099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544D13-58C3-4E3C-BE7A-C03BDF5F1F21}"/>
              </a:ext>
            </a:extLst>
          </p:cNvPr>
          <p:cNvSpPr txBox="1"/>
          <p:nvPr/>
        </p:nvSpPr>
        <p:spPr>
          <a:xfrm>
            <a:off x="84194" y="6237312"/>
            <a:ext cx="8328259" cy="243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때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반환되는 객체의 자료형을 확인하면 데이터프레임이다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131378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F54FBD-E707-4C5B-A243-4F16C6521A32}"/>
              </a:ext>
            </a:extLst>
          </p:cNvPr>
          <p:cNvSpPr txBox="1"/>
          <p:nvPr/>
        </p:nvSpPr>
        <p:spPr>
          <a:xfrm>
            <a:off x="172081" y="62068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원소 선택</a:t>
            </a:r>
            <a:endParaRPr lang="en-US" altLang="ko-KR" sz="14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385E8D3-ED21-4B98-A1E8-AE1D64730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08" y="967058"/>
            <a:ext cx="7691468" cy="506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83112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8CD3B92-A5F8-46C3-A48A-5B7B3FC5A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00" y="980728"/>
            <a:ext cx="8144715" cy="4548204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465A8D6-F532-4337-9AB1-93BBAD16395E}"/>
              </a:ext>
            </a:extLst>
          </p:cNvPr>
          <p:cNvSpPr/>
          <p:nvPr/>
        </p:nvSpPr>
        <p:spPr>
          <a:xfrm>
            <a:off x="230672" y="781015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1-11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52459779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원소 선택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F8D006-DFEA-4D3E-B293-FEAEF536F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58" y="1883603"/>
            <a:ext cx="7974798" cy="362197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E278D2-B480-4CF4-B7D2-A49F0A18EF82}"/>
              </a:ext>
            </a:extLst>
          </p:cNvPr>
          <p:cNvSpPr/>
          <p:nvPr/>
        </p:nvSpPr>
        <p:spPr>
          <a:xfrm>
            <a:off x="395536" y="1575431"/>
            <a:ext cx="16642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원소를 선택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764076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E70FD4-370C-4163-BC3B-B27E765F972E}"/>
              </a:ext>
            </a:extLst>
          </p:cNvPr>
          <p:cNvSpPr/>
          <p:nvPr/>
        </p:nvSpPr>
        <p:spPr>
          <a:xfrm>
            <a:off x="142844" y="764704"/>
            <a:ext cx="26356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 이상의 원소를 선택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시리즈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677F3C-3AC7-4DA6-B4F1-338BE31EE44A}"/>
              </a:ext>
            </a:extLst>
          </p:cNvPr>
          <p:cNvGrpSpPr/>
          <p:nvPr/>
        </p:nvGrpSpPr>
        <p:grpSpPr>
          <a:xfrm>
            <a:off x="251520" y="1185718"/>
            <a:ext cx="7344816" cy="4547537"/>
            <a:chOff x="214852" y="982043"/>
            <a:chExt cx="3960440" cy="259949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AC38408-A7AA-42AD-80E3-D91B7BBEBB62}"/>
                </a:ext>
              </a:extLst>
            </p:cNvPr>
            <p:cNvGrpSpPr/>
            <p:nvPr/>
          </p:nvGrpSpPr>
          <p:grpSpPr>
            <a:xfrm>
              <a:off x="214852" y="982043"/>
              <a:ext cx="3960440" cy="1681122"/>
              <a:chOff x="467544" y="1984517"/>
              <a:chExt cx="3871271" cy="161395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2B40C68E-681B-4649-8D1B-897CFF612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544" y="1984517"/>
                <a:ext cx="3871271" cy="1326847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D5B398C3-E556-4D7F-AB13-854ACE3C31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81759"/>
              <a:stretch/>
            </p:blipFill>
            <p:spPr>
              <a:xfrm>
                <a:off x="492944" y="3189244"/>
                <a:ext cx="3828775" cy="409231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E73EBDC-DEA7-4719-87AB-5D3F65031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977" b="36097"/>
            <a:stretch/>
          </p:blipFill>
          <p:spPr>
            <a:xfrm>
              <a:off x="242901" y="2695299"/>
              <a:ext cx="3916965" cy="8862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1301969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81DBFA-3721-418C-AD09-E80E97BD1501}"/>
              </a:ext>
            </a:extLst>
          </p:cNvPr>
          <p:cNvGrpSpPr/>
          <p:nvPr/>
        </p:nvGrpSpPr>
        <p:grpSpPr>
          <a:xfrm>
            <a:off x="290272" y="1548024"/>
            <a:ext cx="6802008" cy="4977320"/>
            <a:chOff x="290272" y="1548024"/>
            <a:chExt cx="4077866" cy="403826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051384D-F4D7-45E4-BC30-9C8795123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732" y="1548024"/>
              <a:ext cx="4066406" cy="275080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D3AA8A8-CE90-4F36-903F-D5721995B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272" y="4254378"/>
              <a:ext cx="4044661" cy="1331911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C97A31-5A05-47BA-99C0-DEDA6E61CE4D}"/>
              </a:ext>
            </a:extLst>
          </p:cNvPr>
          <p:cNvSpPr/>
          <p:nvPr/>
        </p:nvSpPr>
        <p:spPr>
          <a:xfrm>
            <a:off x="262703" y="1309542"/>
            <a:ext cx="30973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③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 이상의 원소를 선택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199102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원소 선택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F8D006-DFEA-4D3E-B293-FEAEF536F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823246"/>
            <a:ext cx="8133344" cy="369398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E278D2-B480-4CF4-B7D2-A49F0A18EF82}"/>
              </a:ext>
            </a:extLst>
          </p:cNvPr>
          <p:cNvSpPr/>
          <p:nvPr/>
        </p:nvSpPr>
        <p:spPr>
          <a:xfrm>
            <a:off x="395536" y="1575431"/>
            <a:ext cx="16642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원소를 선택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48495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E70FD4-370C-4163-BC3B-B27E765F972E}"/>
              </a:ext>
            </a:extLst>
          </p:cNvPr>
          <p:cNvSpPr/>
          <p:nvPr/>
        </p:nvSpPr>
        <p:spPr>
          <a:xfrm>
            <a:off x="142844" y="764704"/>
            <a:ext cx="26356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 이상의 원소를 선택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시리즈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140FE5-88CE-4A0A-9E7F-B384F42E1592}"/>
              </a:ext>
            </a:extLst>
          </p:cNvPr>
          <p:cNvGrpSpPr/>
          <p:nvPr/>
        </p:nvGrpSpPr>
        <p:grpSpPr>
          <a:xfrm>
            <a:off x="214852" y="982042"/>
            <a:ext cx="8029556" cy="4679205"/>
            <a:chOff x="214852" y="982043"/>
            <a:chExt cx="3960440" cy="259949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AC38408-A7AA-42AD-80E3-D91B7BBEBB62}"/>
                </a:ext>
              </a:extLst>
            </p:cNvPr>
            <p:cNvGrpSpPr/>
            <p:nvPr/>
          </p:nvGrpSpPr>
          <p:grpSpPr>
            <a:xfrm>
              <a:off x="214852" y="982043"/>
              <a:ext cx="3960440" cy="1681122"/>
              <a:chOff x="467544" y="1984517"/>
              <a:chExt cx="3871271" cy="161395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2B40C68E-681B-4649-8D1B-897CFF612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544" y="1984517"/>
                <a:ext cx="3871271" cy="1326847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D5B398C3-E556-4D7F-AB13-854ACE3C31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81759"/>
              <a:stretch/>
            </p:blipFill>
            <p:spPr>
              <a:xfrm>
                <a:off x="492944" y="3189244"/>
                <a:ext cx="3828775" cy="409231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E73EBDC-DEA7-4719-87AB-5D3F65031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977" b="36097"/>
            <a:stretch/>
          </p:blipFill>
          <p:spPr>
            <a:xfrm>
              <a:off x="242901" y="2695299"/>
              <a:ext cx="3916965" cy="8862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062948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3404" y="-32541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0A3125-F834-44F2-AEC8-2958D5CBB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060848"/>
            <a:ext cx="3456384" cy="3769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658392" cy="1910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열 추가</a:t>
            </a:r>
            <a:endParaRPr lang="en-US" altLang="ko-KR" sz="1400" b="1" dirty="0"/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추가하려는 열 이름과 데이터 값을 입력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마지막 열에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/>
            </a:r>
            <a:b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덧붙이듯 새로운 열을 추가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이때 모든 행에 동일한 값이 입력되는 점에 유의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D26690E-5298-49D5-9FF7-D9B496B9E5BF}"/>
              </a:ext>
            </a:extLst>
          </p:cNvPr>
          <p:cNvGrpSpPr/>
          <p:nvPr/>
        </p:nvGrpSpPr>
        <p:grpSpPr>
          <a:xfrm>
            <a:off x="539552" y="2924944"/>
            <a:ext cx="7722288" cy="3600400"/>
            <a:chOff x="467544" y="3223475"/>
            <a:chExt cx="3960440" cy="286982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E3E3119-5A0B-4533-83DA-6C8B9BA5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793" y="3675897"/>
              <a:ext cx="3813843" cy="2264091"/>
            </a:xfrm>
            <a:prstGeom prst="rect">
              <a:avLst/>
            </a:prstGeom>
          </p:spPr>
        </p:pic>
        <p:sp>
          <p:nvSpPr>
            <p:cNvPr id="12" name="모서리가 둥근 직사각형 8">
              <a:extLst>
                <a:ext uri="{FF2B5EF4-FFF2-40B4-BE49-F238E27FC236}">
                  <a16:creationId xmlns:a16="http://schemas.microsoft.com/office/drawing/2014/main" id="{6447624F-61A0-446E-B85F-CBE369ACB906}"/>
                </a:ext>
              </a:extLst>
            </p:cNvPr>
            <p:cNvSpPr/>
            <p:nvPr/>
          </p:nvSpPr>
          <p:spPr>
            <a:xfrm>
              <a:off x="467544" y="3223475"/>
              <a:ext cx="3960440" cy="2869821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0340406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438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데이터과학자가 </a:t>
            </a:r>
            <a:r>
              <a:rPr lang="ko-KR" altLang="en-US" dirty="0" err="1"/>
              <a:t>판다스를</a:t>
            </a:r>
            <a:r>
              <a:rPr lang="ko-KR" altLang="en-US" dirty="0"/>
              <a:t> 배우는 이유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74A34-11CA-4DF7-8AC9-8B7C41A0B665}"/>
              </a:ext>
            </a:extLst>
          </p:cNvPr>
          <p:cNvSpPr txBox="1"/>
          <p:nvPr/>
        </p:nvSpPr>
        <p:spPr>
          <a:xfrm>
            <a:off x="323528" y="1556792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  빅데이터의 시대</a:t>
            </a:r>
            <a:r>
              <a:rPr lang="en-US" altLang="ko-KR" sz="1600" b="1" dirty="0"/>
              <a:t>.</a:t>
            </a:r>
            <a:r>
              <a:rPr lang="ko-KR" altLang="en-US" sz="1600" b="1" dirty="0"/>
              <a:t> 데이터 과학이라는 새로운 영역의 출현</a:t>
            </a:r>
            <a:r>
              <a:rPr lang="en-US" altLang="ko-KR" sz="1600" b="1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97711-5A8B-45A8-89B6-BD21AFE18254}"/>
              </a:ext>
            </a:extLst>
          </p:cNvPr>
          <p:cNvSpPr txBox="1"/>
          <p:nvPr/>
        </p:nvSpPr>
        <p:spPr>
          <a:xfrm>
            <a:off x="683568" y="1994109"/>
            <a:ext cx="7992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클라우드 컴퓨팅의 확산</a:t>
            </a:r>
            <a:r>
              <a:rPr lang="en-US" altLang="ko-KR" sz="1400" dirty="0"/>
              <a:t>. </a:t>
            </a:r>
            <a:r>
              <a:rPr lang="ko-KR" altLang="en-US" sz="1400" dirty="0"/>
              <a:t>빅데이터 저장</a:t>
            </a:r>
            <a:r>
              <a:rPr lang="en-US" altLang="ko-KR" sz="1400" dirty="0"/>
              <a:t>,</a:t>
            </a:r>
            <a:r>
              <a:rPr lang="ko-KR" altLang="en-US" sz="1400" dirty="0"/>
              <a:t> 분석에 필요한 컴퓨팅 자원이 매우 저렴해짐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컴퓨팅 파워의 대중화는 최적의 학습환경과 연구 인프라를 제공</a:t>
            </a:r>
            <a:r>
              <a:rPr lang="en-US" altLang="ko-KR" sz="1600" b="1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E80C04-5F87-4B7E-8EBB-785C21583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397" y="4389537"/>
            <a:ext cx="3265622" cy="20162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024A5-8AD6-46D8-B681-5555D4EFB689}"/>
              </a:ext>
            </a:extLst>
          </p:cNvPr>
          <p:cNvSpPr txBox="1"/>
          <p:nvPr/>
        </p:nvSpPr>
        <p:spPr>
          <a:xfrm>
            <a:off x="323528" y="2806063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  데이터과학은 데이터를 연구하는 분야이고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데이터 자체가 가장 중요한 자원</a:t>
            </a:r>
            <a:endParaRPr lang="en-US" altLang="ko-KR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E4E2CD-09F7-40DE-AFA5-05CCBC3EA1EB}"/>
              </a:ext>
            </a:extLst>
          </p:cNvPr>
          <p:cNvSpPr txBox="1"/>
          <p:nvPr/>
        </p:nvSpPr>
        <p:spPr>
          <a:xfrm>
            <a:off x="683568" y="3243380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 분석 업무의 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80~90%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는 데이터를 수집하고 정리하는 일이 차지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나머지 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10~20%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는 알고리즘을 선택하고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모델링 결과를 분석하여 데이터로부터 유용한 정보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(information)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뽑아내는 분석 프로세스의 몫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데이터과학자가 하는 가장 중요한 일이 데이터를 수집하고 분석이 가능한 형태로 정리하는 것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DF0200-F2E5-4024-BC49-A47A214328E9}"/>
              </a:ext>
            </a:extLst>
          </p:cNvPr>
          <p:cNvSpPr txBox="1"/>
          <p:nvPr/>
        </p:nvSpPr>
        <p:spPr>
          <a:xfrm>
            <a:off x="323528" y="4437112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  </a:t>
            </a:r>
            <a:r>
              <a:rPr lang="ko-KR" altLang="en-US" sz="1600" b="1" dirty="0" err="1"/>
              <a:t>판다스는</a:t>
            </a:r>
            <a:r>
              <a:rPr lang="ko-KR" altLang="en-US" sz="1600" b="1" dirty="0"/>
              <a:t> 데이터를 수집하고 정리하는데 최적화된 도구</a:t>
            </a:r>
            <a:r>
              <a:rPr lang="en-US" altLang="ko-KR" sz="1600" b="1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668BE4-D2F8-47AE-B142-65A4DC07E655}"/>
              </a:ext>
            </a:extLst>
          </p:cNvPr>
          <p:cNvSpPr txBox="1"/>
          <p:nvPr/>
        </p:nvSpPr>
        <p:spPr>
          <a:xfrm>
            <a:off x="683568" y="4874429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가장 배우기 쉬운 프로그래밍 언어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파이썬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(Python)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기반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오픈소스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(open source)</a:t>
            </a:r>
            <a:r>
              <a:rPr lang="ko-KR" altLang="en-US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무료로 이용 가능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sz="1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001598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D4D894-5B65-4B95-8523-BA3509E67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403085"/>
            <a:ext cx="5328592" cy="536469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C72B627-46AD-4CBD-8D59-AA3C9D87953A}"/>
              </a:ext>
            </a:extLst>
          </p:cNvPr>
          <p:cNvSpPr/>
          <p:nvPr/>
        </p:nvSpPr>
        <p:spPr>
          <a:xfrm>
            <a:off x="343854" y="741101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1-12</a:t>
            </a:r>
            <a:endParaRPr lang="ko-KR" altLang="en-US" sz="11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395830-5D8C-4976-9F2D-7BD355E304BA}"/>
              </a:ext>
            </a:extLst>
          </p:cNvPr>
          <p:cNvSpPr txBox="1"/>
          <p:nvPr/>
        </p:nvSpPr>
        <p:spPr>
          <a:xfrm>
            <a:off x="323528" y="1052736"/>
            <a:ext cx="8424936" cy="243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다음 예제에서 ‘국어’ 열을 새로 추가하는데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모든 학생들의 국어 점수가 동일하게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80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점으로 입력되는 과정을 보여준다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0510308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4121888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추가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행 인덱스와 데이터 값을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loc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인덱서를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사용하여 입력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44E005-FF2B-4830-AEB1-CA1891F5D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27" y="1779166"/>
            <a:ext cx="6557320" cy="7602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7C64AA1-D13D-4D55-BADB-33A3C5A40272}"/>
              </a:ext>
            </a:extLst>
          </p:cNvPr>
          <p:cNvGrpSpPr/>
          <p:nvPr/>
        </p:nvGrpSpPr>
        <p:grpSpPr>
          <a:xfrm>
            <a:off x="378104" y="2564904"/>
            <a:ext cx="8064896" cy="3969862"/>
            <a:chOff x="467544" y="2204864"/>
            <a:chExt cx="3960440" cy="23271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65FD7B9-AD96-4352-B45A-496DAD7D9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042" y="2204864"/>
              <a:ext cx="3098564" cy="2312170"/>
            </a:xfrm>
            <a:prstGeom prst="rect">
              <a:avLst/>
            </a:prstGeom>
          </p:spPr>
        </p:pic>
        <p:sp>
          <p:nvSpPr>
            <p:cNvPr id="14" name="모서리가 둥근 직사각형 8">
              <a:extLst>
                <a:ext uri="{FF2B5EF4-FFF2-40B4-BE49-F238E27FC236}">
                  <a16:creationId xmlns:a16="http://schemas.microsoft.com/office/drawing/2014/main" id="{1927EC4B-5FE0-48BF-8E06-ACBBF56588DA}"/>
                </a:ext>
              </a:extLst>
            </p:cNvPr>
            <p:cNvSpPr/>
            <p:nvPr/>
          </p:nvSpPr>
          <p:spPr>
            <a:xfrm>
              <a:off x="467544" y="2219794"/>
              <a:ext cx="3960440" cy="2312170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637846627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D26715-7E80-474D-9516-238C51994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764704"/>
            <a:ext cx="8317588" cy="378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75020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568D10-7FF0-49F7-AAD2-AB9974963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60032" cy="679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07754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CA9219-EDAF-4CC3-BC37-6D6DBD2A2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75" y="1906186"/>
            <a:ext cx="8010449" cy="6763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5E3FE0-F721-4472-8E0A-54BAE438A6EC}"/>
              </a:ext>
            </a:extLst>
          </p:cNvPr>
          <p:cNvSpPr txBox="1"/>
          <p:nvPr/>
        </p:nvSpPr>
        <p:spPr>
          <a:xfrm>
            <a:off x="378104" y="1218848"/>
            <a:ext cx="4121888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원소 값 변경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b="1" dirty="0">
                <a:cs typeface="Times New Roman" panose="02020603050405020304" pitchFamily="18" charset="0"/>
              </a:rPr>
              <a:t>원소를 선택하고 새로운 데이터 값을 지정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10765881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9344F3-4019-416E-8807-ABCA3CC9E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83" y="980728"/>
            <a:ext cx="5584253" cy="544106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BA2D02-5946-4065-AD45-A1B605A00002}"/>
              </a:ext>
            </a:extLst>
          </p:cNvPr>
          <p:cNvSpPr/>
          <p:nvPr/>
        </p:nvSpPr>
        <p:spPr>
          <a:xfrm>
            <a:off x="146225" y="722728"/>
            <a:ext cx="16642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원소를 변경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254114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B7827E-CA61-4A16-A3EB-EB9D4C578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640742"/>
            <a:ext cx="6157348" cy="53803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F322AF-16DC-4287-8E67-623E456F91CE}"/>
              </a:ext>
            </a:extLst>
          </p:cNvPr>
          <p:cNvSpPr txBox="1"/>
          <p:nvPr/>
        </p:nvSpPr>
        <p:spPr>
          <a:xfrm>
            <a:off x="147388" y="6093296"/>
            <a:ext cx="8526459" cy="424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앞의 예제에서 </a:t>
            </a:r>
            <a:r>
              <a:rPr lang="en-US" altLang="ko-KR" sz="11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1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서준</a:t>
            </a:r>
            <a:r>
              <a:rPr lang="en-US" altLang="ko-KR" sz="11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학생의 </a:t>
            </a:r>
            <a:r>
              <a:rPr lang="en-US" altLang="ko-KR" sz="11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1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체육</a:t>
            </a:r>
            <a:r>
              <a:rPr lang="en-US" altLang="ko-KR" sz="11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점수를 선택하는 여러 방법을 시도</a:t>
            </a:r>
            <a:r>
              <a:rPr lang="ko-KR" altLang="en-US" sz="1000" b="1" dirty="0">
                <a:cs typeface="Times New Roman" panose="02020603050405020304" pitchFamily="18" charset="0"/>
              </a:rPr>
              <a:t>하였다</a:t>
            </a:r>
            <a:r>
              <a:rPr lang="en-US" altLang="ko-KR" sz="1000" b="1" dirty="0">
                <a:cs typeface="Times New Roman" panose="02020603050405020304" pitchFamily="18" charset="0"/>
              </a:rPr>
              <a:t>.</a:t>
            </a:r>
            <a:r>
              <a:rPr lang="ko-KR" altLang="en-US" sz="1000" b="1" dirty="0"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각 방법을 비교하기 위해</a:t>
            </a:r>
            <a:r>
              <a:rPr lang="en-US" altLang="ko-KR" sz="1000" b="1" dirty="0">
                <a:cs typeface="Times New Roman" panose="02020603050405020304" pitchFamily="18" charset="0"/>
              </a:rPr>
              <a:t>, </a:t>
            </a:r>
            <a:r>
              <a:rPr lang="ko-KR" altLang="ko-KR" sz="1000" b="1" dirty="0">
                <a:cs typeface="Times New Roman" panose="02020603050405020304" pitchFamily="18" charset="0"/>
              </a:rPr>
              <a:t>각기 다른 점수를 새로운 값으로 입력하여 원소를 변경</a:t>
            </a:r>
            <a:r>
              <a:rPr lang="ko-KR" altLang="en-US" sz="1000" b="1" dirty="0">
                <a:cs typeface="Times New Roman" panose="02020603050405020304" pitchFamily="18" charset="0"/>
              </a:rPr>
              <a:t>하였다</a:t>
            </a:r>
            <a:r>
              <a:rPr lang="en-US" altLang="ko-KR" sz="1000" b="1" dirty="0">
                <a:cs typeface="Times New Roman" panose="02020603050405020304" pitchFamily="18" charset="0"/>
              </a:rPr>
              <a:t>.</a:t>
            </a:r>
            <a:r>
              <a:rPr lang="ko-KR" altLang="en-US" sz="1000" b="1" dirty="0"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cs typeface="Times New Roman" panose="02020603050405020304" pitchFamily="18" charset="0"/>
              </a:rPr>
              <a:t>(</a:t>
            </a:r>
            <a:r>
              <a:rPr lang="ko-KR" altLang="en-US" sz="1000" b="1" dirty="0">
                <a:cs typeface="Times New Roman" panose="02020603050405020304" pitchFamily="18" charset="0"/>
              </a:rPr>
              <a:t>변경된 값을 원으로 표시</a:t>
            </a:r>
            <a:r>
              <a:rPr lang="en-US" altLang="ko-KR" sz="1000" b="1" dirty="0">
                <a:cs typeface="Times New Roman" panose="02020603050405020304" pitchFamily="18" charset="0"/>
              </a:rPr>
              <a:t>)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874054150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원소값</a:t>
            </a:r>
            <a:r>
              <a:rPr lang="ko-KR" altLang="en-US" sz="1400" b="1" dirty="0"/>
              <a:t> 변경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  <a:endParaRPr lang="ko-KR" altLang="en-US" sz="1400" b="1" i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56DCBEF-503E-4ABF-B067-3E34A4E38E42}"/>
              </a:ext>
            </a:extLst>
          </p:cNvPr>
          <p:cNvGrpSpPr/>
          <p:nvPr/>
        </p:nvGrpSpPr>
        <p:grpSpPr>
          <a:xfrm>
            <a:off x="418362" y="1833791"/>
            <a:ext cx="8186086" cy="4691553"/>
            <a:chOff x="418362" y="1833791"/>
            <a:chExt cx="4121888" cy="332340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D9194B7-CD2A-41D2-A8D1-2B17F1BEB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362" y="1833791"/>
              <a:ext cx="4105290" cy="153256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632A2A2-A57A-45A5-A170-10DE47572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362" y="3336922"/>
              <a:ext cx="4121888" cy="1820270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25682-9EC1-49B1-B07B-704E197AB9B3}"/>
              </a:ext>
            </a:extLst>
          </p:cNvPr>
          <p:cNvSpPr/>
          <p:nvPr/>
        </p:nvSpPr>
        <p:spPr>
          <a:xfrm>
            <a:off x="395536" y="1556792"/>
            <a:ext cx="20265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 이상의 원소를 변경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96118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452B57-4523-42A6-869D-3CF228050090}"/>
              </a:ext>
            </a:extLst>
          </p:cNvPr>
          <p:cNvSpPr txBox="1"/>
          <p:nvPr/>
        </p:nvSpPr>
        <p:spPr>
          <a:xfrm>
            <a:off x="194993" y="743605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열의 위치 바꾸기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B9A501A-B576-427D-93FD-5F32E27FD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75" y="1611993"/>
            <a:ext cx="7238210" cy="8088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78AD2B-DFA4-4FAD-9663-65EC9AC512EB}"/>
              </a:ext>
            </a:extLst>
          </p:cNvPr>
          <p:cNvSpPr txBox="1"/>
          <p:nvPr/>
        </p:nvSpPr>
        <p:spPr>
          <a:xfrm>
            <a:off x="323528" y="1052736"/>
            <a:ext cx="8280920" cy="5099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데이터프레임의 행과 열을 서로 맞바꾸는 방법이다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전치의 결과로 새로운 객체를 반환하므로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기존 객체를 변경하기 위해서는</a:t>
            </a:r>
            <a:endParaRPr lang="en-US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b="1" kern="100" dirty="0">
                <a:latin typeface="HY그래픽M" panose="02030600000101010101" pitchFamily="18" charset="-127"/>
                <a:cs typeface="Times New Roman" panose="02020603050405020304" pitchFamily="18" charset="0"/>
              </a:rPr>
              <a:t>df = </a:t>
            </a:r>
            <a:r>
              <a:rPr lang="en-US" altLang="ko-KR" sz="1000" b="1" kern="100" dirty="0" err="1">
                <a:latin typeface="HY그래픽M" panose="02030600000101010101" pitchFamily="18" charset="-127"/>
                <a:cs typeface="Times New Roman" panose="02020603050405020304" pitchFamily="18" charset="0"/>
              </a:rPr>
              <a:t>df.transpose</a:t>
            </a:r>
            <a:r>
              <a:rPr lang="en-US" altLang="ko-KR" sz="1000" b="1" kern="100" dirty="0">
                <a:latin typeface="HY그래픽M" panose="02030600000101010101" pitchFamily="18" charset="-127"/>
                <a:cs typeface="Times New Roman" panose="02020603050405020304" pitchFamily="18" charset="0"/>
              </a:rPr>
              <a:t>()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또는 </a:t>
            </a:r>
            <a:r>
              <a:rPr lang="en-US" altLang="ko-KR" sz="1000" b="1" kern="100" dirty="0">
                <a:latin typeface="HY그래픽M" panose="02030600000101010101" pitchFamily="18" charset="-127"/>
                <a:cs typeface="Times New Roman" panose="02020603050405020304" pitchFamily="18" charset="0"/>
              </a:rPr>
              <a:t>df = </a:t>
            </a:r>
            <a:r>
              <a:rPr lang="en-US" altLang="ko-KR" sz="1000" b="1" kern="100" dirty="0" err="1">
                <a:latin typeface="HY그래픽M" panose="02030600000101010101" pitchFamily="18" charset="-127"/>
                <a:cs typeface="Times New Roman" panose="02020603050405020304" pitchFamily="18" charset="0"/>
              </a:rPr>
              <a:t>df.T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 같이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입력한다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280464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2EDA9A-769C-4C26-B614-14C89B87E214}"/>
              </a:ext>
            </a:extLst>
          </p:cNvPr>
          <p:cNvGrpSpPr/>
          <p:nvPr/>
        </p:nvGrpSpPr>
        <p:grpSpPr>
          <a:xfrm>
            <a:off x="323528" y="1052736"/>
            <a:ext cx="8280920" cy="4104456"/>
            <a:chOff x="323528" y="1052736"/>
            <a:chExt cx="3960440" cy="159772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DDF978D-3A5B-4DB8-B252-BD0AD359B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1055663"/>
              <a:ext cx="3481510" cy="1482279"/>
            </a:xfrm>
            <a:prstGeom prst="rect">
              <a:avLst/>
            </a:prstGeom>
          </p:spPr>
        </p:pic>
        <p:sp>
          <p:nvSpPr>
            <p:cNvPr id="17" name="모서리가 둥근 직사각형 8">
              <a:extLst>
                <a:ext uri="{FF2B5EF4-FFF2-40B4-BE49-F238E27FC236}">
                  <a16:creationId xmlns:a16="http://schemas.microsoft.com/office/drawing/2014/main" id="{DC2E55E0-82AA-4B7A-AB74-3BEB47124C4F}"/>
                </a:ext>
              </a:extLst>
            </p:cNvPr>
            <p:cNvSpPr/>
            <p:nvPr/>
          </p:nvSpPr>
          <p:spPr>
            <a:xfrm>
              <a:off x="323528" y="1052736"/>
              <a:ext cx="3960440" cy="1597722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291221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 err="1"/>
              <a:t>판다스</a:t>
            </a:r>
            <a:r>
              <a:rPr lang="ko-KR" altLang="en-US" b="1" dirty="0"/>
              <a:t> 자료구조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B76776-B39C-4AE0-B0B6-6BCD786B1263}"/>
              </a:ext>
            </a:extLst>
          </p:cNvPr>
          <p:cNvSpPr txBox="1"/>
          <p:nvPr/>
        </p:nvSpPr>
        <p:spPr>
          <a:xfrm>
            <a:off x="323527" y="1218848"/>
            <a:ext cx="8352681" cy="2175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목적</a:t>
            </a:r>
            <a:r>
              <a:rPr lang="en-US" altLang="ko-KR" sz="1400" b="1" dirty="0"/>
              <a:t>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분석을 위해 다양한 소스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(source)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로부터 수집하는 데이터는 형태나 속성이 매우 다양하다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특히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서로 다른 형식을 갖는 여러 종류의 데이터를 컴퓨터가 이해할 수 있도록 동일한 형식을 갖는 구조로 통합할 필요가 있다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b="1" dirty="0" err="1">
                <a:cs typeface="Times New Roman" panose="02020603050405020304" pitchFamily="18" charset="0"/>
              </a:rPr>
              <a:t>판다스의</a:t>
            </a:r>
            <a:r>
              <a:rPr lang="ko-KR" altLang="ko-KR" sz="1200" b="1" dirty="0">
                <a:cs typeface="Times New Roman" panose="02020603050405020304" pitchFamily="18" charset="0"/>
              </a:rPr>
              <a:t> 일차적인 목적은 </a:t>
            </a:r>
            <a:r>
              <a:rPr lang="ko-KR" altLang="ko-KR" sz="1200" b="1" dirty="0">
                <a:solidFill>
                  <a:srgbClr val="0070C0"/>
                </a:solidFill>
                <a:cs typeface="Times New Roman" panose="02020603050405020304" pitchFamily="18" charset="0"/>
              </a:rPr>
              <a:t>형식적으로 서로 다른 여러 가지 유형의 데이터를 공통의 포맷으로 정리</a:t>
            </a:r>
            <a:r>
              <a:rPr lang="ko-KR" altLang="ko-KR" sz="1200" b="1" dirty="0">
                <a:cs typeface="Times New Roman" panose="02020603050405020304" pitchFamily="18" charset="0"/>
              </a:rPr>
              <a:t>하는 것이다</a:t>
            </a:r>
            <a:r>
              <a:rPr lang="en-US" altLang="ko-KR" sz="1200" b="1" dirty="0">
                <a:cs typeface="Times New Roman" panose="02020603050405020304" pitchFamily="18" charset="0"/>
              </a:rPr>
              <a:t>. </a:t>
            </a:r>
            <a:endParaRPr lang="ko-KR" altLang="ko-KR" sz="12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latinLnBrk="0">
              <a:lnSpc>
                <a:spcPct val="120000"/>
              </a:lnSpc>
            </a:pPr>
            <a:endParaRPr lang="ko-KR" altLang="ko-KR" sz="200" b="1" dirty="0"/>
          </a:p>
          <a:p>
            <a:pPr marL="17145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b="1" dirty="0"/>
              <a:t>종류</a:t>
            </a:r>
            <a:r>
              <a:rPr lang="en-US" altLang="ko-KR" sz="1600" b="1" dirty="0"/>
              <a:t> </a:t>
            </a:r>
          </a:p>
          <a:p>
            <a:pPr lvl="0" latinLnBrk="0">
              <a:lnSpc>
                <a:spcPct val="120000"/>
              </a:lnSpc>
            </a:pPr>
            <a:r>
              <a:rPr lang="ko-KR" altLang="ko-KR" sz="12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판다스는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시리즈</a:t>
            </a:r>
            <a:r>
              <a:rPr lang="en-US" altLang="ko-KR" sz="12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(Series)</a:t>
            </a:r>
            <a:r>
              <a:rPr lang="ko-KR" altLang="ko-KR" sz="12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와 데이터프레임</a:t>
            </a:r>
            <a:r>
              <a:rPr lang="en-US" altLang="ko-KR" sz="12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200" b="1" kern="100" dirty="0" err="1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DataFrame</a:t>
            </a:r>
            <a:r>
              <a:rPr lang="en-US" altLang="ko-KR" sz="12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2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이라는 구조화된 데이터 형식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제공한다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서로 다른 종류의 데이터를 한곳에 담는 그릇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컨테이너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된다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다만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시리즈는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차원 배열이고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데이터프레임이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2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차원 배열이라는 점에서 차이가 있다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b="1" u="sng" dirty="0">
                <a:cs typeface="Times New Roman" panose="02020603050405020304" pitchFamily="18" charset="0"/>
              </a:rPr>
              <a:t>특히</a:t>
            </a:r>
            <a:r>
              <a:rPr lang="en-US" altLang="ko-KR" sz="1200" b="1" u="sng" dirty="0">
                <a:cs typeface="Times New Roman" panose="02020603050405020304" pitchFamily="18" charset="0"/>
              </a:rPr>
              <a:t>, </a:t>
            </a:r>
            <a:r>
              <a:rPr lang="ko-KR" altLang="ko-KR" sz="1200" b="1" u="sng" dirty="0">
                <a:cs typeface="Times New Roman" panose="02020603050405020304" pitchFamily="18" charset="0"/>
              </a:rPr>
              <a:t>행과 열로 이루어진</a:t>
            </a:r>
            <a:r>
              <a:rPr lang="en-US" altLang="ko-KR" sz="1200" b="1" u="sng" dirty="0">
                <a:cs typeface="Times New Roman" panose="02020603050405020304" pitchFamily="18" charset="0"/>
              </a:rPr>
              <a:t> 2</a:t>
            </a:r>
            <a:r>
              <a:rPr lang="ko-KR" altLang="ko-KR" sz="1200" b="1" u="sng" dirty="0">
                <a:cs typeface="Times New Roman" panose="02020603050405020304" pitchFamily="18" charset="0"/>
              </a:rPr>
              <a:t>차원 구조의 데이터프레임은 데이터 분석 실무에서 자주 사용된다</a:t>
            </a:r>
            <a:r>
              <a:rPr lang="en-US" altLang="ko-KR" sz="1200" b="1" u="sng" dirty="0">
                <a:cs typeface="Times New Roman" panose="02020603050405020304" pitchFamily="18" charset="0"/>
              </a:rPr>
              <a:t>.</a:t>
            </a:r>
            <a:endParaRPr lang="en-US" altLang="ko-KR" sz="1200" b="1" u="sng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6A1699-8E16-498C-9D88-9EDF59013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81" y="3795196"/>
            <a:ext cx="3096344" cy="24421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6E578A-53E6-41E9-86B9-90ED613A7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5" y="3566666"/>
            <a:ext cx="3744415" cy="2924798"/>
          </a:xfrm>
          <a:prstGeom prst="rect">
            <a:avLst/>
          </a:prstGeom>
        </p:spPr>
      </p:pic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047E4038-629E-4D64-BF05-DA99D83A8187}"/>
              </a:ext>
            </a:extLst>
          </p:cNvPr>
          <p:cNvSpPr/>
          <p:nvPr/>
        </p:nvSpPr>
        <p:spPr>
          <a:xfrm>
            <a:off x="467544" y="3573016"/>
            <a:ext cx="3960440" cy="2808312"/>
          </a:xfrm>
          <a:prstGeom prst="roundRect">
            <a:avLst>
              <a:gd name="adj" fmla="val 3702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F554C3AA-47C7-422A-B063-29D90E1368C1}"/>
              </a:ext>
            </a:extLst>
          </p:cNvPr>
          <p:cNvSpPr/>
          <p:nvPr/>
        </p:nvSpPr>
        <p:spPr>
          <a:xfrm>
            <a:off x="4557319" y="3573016"/>
            <a:ext cx="3960440" cy="2808312"/>
          </a:xfrm>
          <a:prstGeom prst="roundRect">
            <a:avLst>
              <a:gd name="adj" fmla="val 3702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20963248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F99C7E3-445F-427F-AFD5-841CB0E7D9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118"/>
          <a:stretch/>
        </p:blipFill>
        <p:spPr>
          <a:xfrm>
            <a:off x="251520" y="1052736"/>
            <a:ext cx="7200800" cy="5517486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464DEFD-879A-48C6-BEC1-CBD5C80E8EC0}"/>
              </a:ext>
            </a:extLst>
          </p:cNvPr>
          <p:cNvSpPr/>
          <p:nvPr/>
        </p:nvSpPr>
        <p:spPr>
          <a:xfrm>
            <a:off x="323528" y="836712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1-15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172584286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열의 위치 바꾸기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  <a:endParaRPr lang="ko-KR" altLang="en-US" sz="1400" b="1" i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ED0D42C-D9AA-474E-A0E5-20F34731B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63" y="1550379"/>
            <a:ext cx="7523313" cy="486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50409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인덱스 활용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442368" cy="2296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특정 열을 행 인덱스로 설정</a:t>
            </a:r>
            <a:endParaRPr lang="en-US" altLang="ko-KR" sz="1400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set_index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메소드를 사용하여 데이터프레임의 특정 열을  행 인덱스로 설정한다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새로운 객체를 반환한다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0CF950-51B9-4E10-BCDA-C3B0CA1FF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16" y="1988840"/>
            <a:ext cx="6816757" cy="64807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497221C-22E1-4EC6-825C-C277B6D5525F}"/>
              </a:ext>
            </a:extLst>
          </p:cNvPr>
          <p:cNvGrpSpPr/>
          <p:nvPr/>
        </p:nvGrpSpPr>
        <p:grpSpPr>
          <a:xfrm>
            <a:off x="409558" y="2658780"/>
            <a:ext cx="7704856" cy="3672408"/>
            <a:chOff x="467544" y="2564904"/>
            <a:chExt cx="3960440" cy="187220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EFC5E5D-CA16-4A7D-B5CD-D48A0AD68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079" y="2587536"/>
              <a:ext cx="3325937" cy="1777568"/>
            </a:xfrm>
            <a:prstGeom prst="rect">
              <a:avLst/>
            </a:prstGeom>
          </p:spPr>
        </p:pic>
        <p:sp>
          <p:nvSpPr>
            <p:cNvPr id="17" name="모서리가 둥근 직사각형 8">
              <a:extLst>
                <a:ext uri="{FF2B5EF4-FFF2-40B4-BE49-F238E27FC236}">
                  <a16:creationId xmlns:a16="http://schemas.microsoft.com/office/drawing/2014/main" id="{44AD5C9E-42D8-4A5A-A384-EF13750E44CE}"/>
                </a:ext>
              </a:extLst>
            </p:cNvPr>
            <p:cNvSpPr/>
            <p:nvPr/>
          </p:nvSpPr>
          <p:spPr>
            <a:xfrm>
              <a:off x="467544" y="2564904"/>
              <a:ext cx="3960440" cy="1872208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607680466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774190-7539-4AF0-AAD1-52CE98D82204}"/>
              </a:ext>
            </a:extLst>
          </p:cNvPr>
          <p:cNvGrpSpPr/>
          <p:nvPr/>
        </p:nvGrpSpPr>
        <p:grpSpPr>
          <a:xfrm>
            <a:off x="231772" y="908720"/>
            <a:ext cx="8516691" cy="4680520"/>
            <a:chOff x="231773" y="908720"/>
            <a:chExt cx="4121888" cy="177045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9335718-11A9-4B2F-8B4E-52C3E8E91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908720"/>
              <a:ext cx="4082394" cy="60214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7A3080D-3683-4DAE-995B-49ACA9C14D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54" b="75788"/>
            <a:stretch/>
          </p:blipFill>
          <p:spPr>
            <a:xfrm>
              <a:off x="231773" y="1412776"/>
              <a:ext cx="4121888" cy="1266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6774718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16B0C3-8950-440A-9DF6-73799415F57C}"/>
              </a:ext>
            </a:extLst>
          </p:cNvPr>
          <p:cNvGrpSpPr/>
          <p:nvPr/>
        </p:nvGrpSpPr>
        <p:grpSpPr>
          <a:xfrm>
            <a:off x="0" y="44624"/>
            <a:ext cx="7740352" cy="6493079"/>
            <a:chOff x="251520" y="873872"/>
            <a:chExt cx="4121888" cy="495192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26407DC-1453-473F-ADDD-3C7BCA9FA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146" y="5050303"/>
              <a:ext cx="4082400" cy="77549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F81241D-05C6-40FD-9556-4B95B076E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287"/>
            <a:stretch/>
          </p:blipFill>
          <p:spPr>
            <a:xfrm>
              <a:off x="251520" y="873872"/>
              <a:ext cx="4121888" cy="4176431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7258E3E-8A61-40DD-94A0-CB06A7DBDF38}"/>
              </a:ext>
            </a:extLst>
          </p:cNvPr>
          <p:cNvSpPr txBox="1"/>
          <p:nvPr/>
        </p:nvSpPr>
        <p:spPr>
          <a:xfrm>
            <a:off x="319346" y="6614215"/>
            <a:ext cx="3960000" cy="243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※</a:t>
            </a:r>
            <a:r>
              <a:rPr lang="ko-KR" altLang="en-US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이때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기존 행 인덱스는 삭제된다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571492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인덱스 활용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442368" cy="21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인덱스 재배열</a:t>
            </a:r>
            <a:endParaRPr lang="en-US" altLang="ko-KR" sz="1400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reindex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메소드를 사용하면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데이터프레임의 행 인덱스를 새로운 배열로 재지정할 수 있다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기존 객체를 변경하지 않고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새로운 데이터프레임 객체를 반환한다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기존 데이터프레임에 존재하지 않는 행 인덱스가 새롭게 추가되는 경우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 행의 데이터 값은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NaN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값이 입력된다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AFFC8C-E866-48D0-919B-C4A01497D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151210"/>
            <a:ext cx="8280358" cy="70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81462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937559-87E6-41E0-B57E-99E410FC4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" y="812100"/>
            <a:ext cx="8116099" cy="520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00717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B33775-6DB7-4EF7-826C-070F42EA8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836712"/>
            <a:ext cx="5797308" cy="5225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851297-1E0A-4277-8F5C-7990366290D4}"/>
              </a:ext>
            </a:extLst>
          </p:cNvPr>
          <p:cNvSpPr txBox="1"/>
          <p:nvPr/>
        </p:nvSpPr>
        <p:spPr>
          <a:xfrm>
            <a:off x="122303" y="6045751"/>
            <a:ext cx="8893175" cy="708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예제의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12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행에서 새롭게 추가된 </a:t>
            </a:r>
            <a:r>
              <a:rPr lang="en-US" altLang="ko-KR" sz="1100" b="1" kern="100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'r3'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en-US" altLang="ko-KR" sz="1100" b="1" kern="100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'r4'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인덱스에 해당하는 모든 열에 대해 </a:t>
            </a:r>
            <a:r>
              <a:rPr lang="en-US" altLang="ko-KR" sz="1000" b="1" kern="100" dirty="0" err="1">
                <a:latin typeface="HY그래픽M" panose="02030600000101010101" pitchFamily="18" charset="-127"/>
                <a:cs typeface="Times New Roman" panose="02020603050405020304" pitchFamily="18" charset="0"/>
              </a:rPr>
              <a:t>NaN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값이 입력된다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이럴 경우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데이터가 존재하지 않는다는 뜻의 </a:t>
            </a:r>
            <a:r>
              <a:rPr lang="en-US" altLang="ko-KR" sz="1000" b="1" kern="100" dirty="0" err="1">
                <a:latin typeface="HY그래픽M" panose="02030600000101010101" pitchFamily="18" charset="-127"/>
                <a:cs typeface="Times New Roman" panose="02020603050405020304" pitchFamily="18" charset="0"/>
              </a:rPr>
              <a:t>NaN</a:t>
            </a:r>
            <a:r>
              <a:rPr lang="en-US" altLang="ko-KR" sz="1000" b="1" kern="100" dirty="0">
                <a:latin typeface="HY그래픽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대신 유효한 값으로 채우려면 예제의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21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행과 같이 </a:t>
            </a:r>
            <a:r>
              <a:rPr lang="en-US" altLang="ko-KR" sz="1100" b="1" kern="100" dirty="0" err="1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fill_value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옵션에 원하는 값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100" b="1" kern="100" dirty="0">
                <a:solidFill>
                  <a:srgbClr val="B08000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0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입력한다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NaN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“Not a Number”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라는 뜻이다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유효한 값이 존재하지 않는 누락 데이터를 말한다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789398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인덱스 활용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324102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인덱스 초기화</a:t>
            </a:r>
            <a:endParaRPr lang="en-US" altLang="ko-KR" sz="1400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reset_index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메소드로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정수형 위치 인덱스로 초기화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기존 행 인덱스는 열로 이동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새로운 데이터프레임 객체를 반환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03825B-D0A5-43B1-825F-4171EA92C6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81"/>
          <a:stretch/>
        </p:blipFill>
        <p:spPr>
          <a:xfrm>
            <a:off x="441794" y="2103921"/>
            <a:ext cx="7863094" cy="59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19311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1A1F2CD-9A77-472D-82B4-A5B15B8E8EA9}"/>
              </a:ext>
            </a:extLst>
          </p:cNvPr>
          <p:cNvGrpSpPr/>
          <p:nvPr/>
        </p:nvGrpSpPr>
        <p:grpSpPr>
          <a:xfrm>
            <a:off x="125562" y="692696"/>
            <a:ext cx="7974830" cy="5904656"/>
            <a:chOff x="441794" y="1844824"/>
            <a:chExt cx="4130206" cy="437545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D03825B-D0A5-43B1-825F-4171EA92C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794" y="1844824"/>
              <a:ext cx="4130206" cy="124922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B2C718B-2679-4BC5-9C5A-9D8F53A92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18"/>
            <a:stretch/>
          </p:blipFill>
          <p:spPr>
            <a:xfrm>
              <a:off x="441794" y="3006880"/>
              <a:ext cx="4130206" cy="3213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751463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991A3-7EEE-45B9-A1C0-74A6EE2D97E5}"/>
              </a:ext>
            </a:extLst>
          </p:cNvPr>
          <p:cNvSpPr txBox="1"/>
          <p:nvPr/>
        </p:nvSpPr>
        <p:spPr>
          <a:xfrm>
            <a:off x="395536" y="1218848"/>
            <a:ext cx="8496944" cy="152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개요</a:t>
            </a:r>
            <a:endParaRPr lang="en-US" altLang="ko-KR" sz="1400" b="1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데이터프레임은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차원 배열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R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데이터프레임에서 유래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데이터프레임의 열은 시리즈 객체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시리즈를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열벡터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(vector)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라고 하면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데이터프레임은 여러 개의 열벡터들이 같은 행 인덱스를 기준으로 줄지어 결합된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차원 벡터 또는 행렬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(matrix).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3)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데이터프레임은 행과 열을 나타내기 위해 두 가지 종류의 주소를 사용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 인덱스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(row index)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 열 이름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(column name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또는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column label)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으로 구분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7BF7346-CC4F-4EF9-B7AE-D6A71629D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4" y="3157243"/>
            <a:ext cx="8203789" cy="3370767"/>
          </a:xfrm>
          <a:prstGeom prst="rect">
            <a:avLst/>
          </a:prstGeom>
        </p:spPr>
      </p:pic>
      <p:sp>
        <p:nvSpPr>
          <p:cNvPr id="16" name="모서리가 둥근 직사각형 8">
            <a:extLst>
              <a:ext uri="{FF2B5EF4-FFF2-40B4-BE49-F238E27FC236}">
                <a16:creationId xmlns:a16="http://schemas.microsoft.com/office/drawing/2014/main" id="{F3E17ED0-F845-440A-94FA-F296DA114E61}"/>
              </a:ext>
            </a:extLst>
          </p:cNvPr>
          <p:cNvSpPr/>
          <p:nvPr/>
        </p:nvSpPr>
        <p:spPr>
          <a:xfrm>
            <a:off x="467543" y="3068960"/>
            <a:ext cx="8203789" cy="3312368"/>
          </a:xfrm>
          <a:prstGeom prst="roundRect">
            <a:avLst>
              <a:gd name="adj" fmla="val 3702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698650323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C18C2-F5F9-4254-B4DB-7192F0611795}"/>
              </a:ext>
            </a:extLst>
          </p:cNvPr>
          <p:cNvSpPr txBox="1"/>
          <p:nvPr/>
        </p:nvSpPr>
        <p:spPr>
          <a:xfrm>
            <a:off x="323528" y="764704"/>
            <a:ext cx="4121888" cy="956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인덱스를 기준으로 데이터프레임 정렬</a:t>
            </a:r>
            <a:endParaRPr lang="en-US" altLang="ko-KR" sz="1400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sort_index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메소드로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 인덱스를 기준으로 정렬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b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ascending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옵션을 사용하여 오름차순 또는 내림차순 설정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/>
            </a:r>
            <a:b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새롭게 정렬된 데이터프레임 객체를 반환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E3B3EA1-F494-4E4D-AF27-AB25D82DF2DB}"/>
              </a:ext>
            </a:extLst>
          </p:cNvPr>
          <p:cNvGrpSpPr/>
          <p:nvPr/>
        </p:nvGrpSpPr>
        <p:grpSpPr>
          <a:xfrm>
            <a:off x="326804" y="1761420"/>
            <a:ext cx="6981500" cy="5051955"/>
            <a:chOff x="4749663" y="1893698"/>
            <a:chExt cx="4121888" cy="424099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77CB78E-F25A-4BE3-B432-5F7FC9427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6261" y="1893698"/>
              <a:ext cx="4068000" cy="256338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A1068BA-8F89-43DF-9BC1-412010E5C8F7}"/>
                </a:ext>
              </a:extLst>
            </p:cNvPr>
            <p:cNvGrpSpPr/>
            <p:nvPr/>
          </p:nvGrpSpPr>
          <p:grpSpPr>
            <a:xfrm>
              <a:off x="4749663" y="2172972"/>
              <a:ext cx="4121888" cy="3961720"/>
              <a:chOff x="4818382" y="2733651"/>
              <a:chExt cx="3856479" cy="3682568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3C54EA7E-870A-4C7A-86BE-BF563DCCEE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18382" y="3103271"/>
                <a:ext cx="3856479" cy="3312948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D5746DC-7795-4878-8095-DA56198C24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22249"/>
              <a:stretch/>
            </p:blipFill>
            <p:spPr>
              <a:xfrm>
                <a:off x="4838116" y="2733651"/>
                <a:ext cx="3809887" cy="4467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77987005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산술연산</a:t>
            </a:r>
          </a:p>
        </p:txBody>
      </p:sp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6C166019-0D60-4CE7-8EE2-2BA6F6E98B2F}"/>
              </a:ext>
            </a:extLst>
          </p:cNvPr>
          <p:cNvSpPr/>
          <p:nvPr/>
        </p:nvSpPr>
        <p:spPr>
          <a:xfrm>
            <a:off x="195412" y="1142648"/>
            <a:ext cx="8769076" cy="1350248"/>
          </a:xfrm>
          <a:prstGeom prst="roundRect">
            <a:avLst>
              <a:gd name="adj" fmla="val 4034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370360" cy="1161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판다스</a:t>
            </a:r>
            <a:r>
              <a:rPr lang="ko-KR" altLang="en-US" sz="1400" b="1" dirty="0"/>
              <a:t> 객체의 산술연산은 내부적으로 </a:t>
            </a:r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ko-KR" altLang="en-US" sz="1400" b="1" dirty="0">
                <a:solidFill>
                  <a:srgbClr val="FF0000"/>
                </a:solidFill>
              </a:rPr>
              <a:t>단계 프로세스를</a:t>
            </a:r>
            <a:r>
              <a:rPr lang="ko-KR" altLang="en-US" sz="1400" b="1" dirty="0"/>
              <a:t> 거친다</a:t>
            </a:r>
            <a:r>
              <a:rPr lang="en-US" altLang="ko-KR" sz="1400" b="1" dirty="0"/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행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열 인덱스를 기준으로 모든 원소를 정렬한다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동일한 위치에 있는 원소끼리 일대일로 대응시킨다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③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일대일 대응이 되는 원소끼리 연산을 처리한다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이때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대응되는 원소가 없으면 </a:t>
            </a:r>
            <a:r>
              <a:rPr lang="en-US" altLang="ko-KR" sz="11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NaN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으로 처리한다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817008-A36F-4EE3-B8B4-7E03E69FB907}"/>
              </a:ext>
            </a:extLst>
          </p:cNvPr>
          <p:cNvSpPr txBox="1"/>
          <p:nvPr/>
        </p:nvSpPr>
        <p:spPr>
          <a:xfrm>
            <a:off x="251520" y="2564904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4-1. </a:t>
            </a:r>
            <a:r>
              <a:rPr lang="ko-KR" altLang="en-US" dirty="0"/>
              <a:t>시리즈 연산</a:t>
            </a:r>
          </a:p>
        </p:txBody>
      </p:sp>
      <p:sp>
        <p:nvSpPr>
          <p:cNvPr id="12" name="모서리가 둥근 직사각형 8">
            <a:extLst>
              <a:ext uri="{FF2B5EF4-FFF2-40B4-BE49-F238E27FC236}">
                <a16:creationId xmlns:a16="http://schemas.microsoft.com/office/drawing/2014/main" id="{5539C3C9-A92B-424E-A34A-0AC326A22CFE}"/>
              </a:ext>
            </a:extLst>
          </p:cNvPr>
          <p:cNvSpPr/>
          <p:nvPr/>
        </p:nvSpPr>
        <p:spPr>
          <a:xfrm>
            <a:off x="195412" y="2952140"/>
            <a:ext cx="8769076" cy="3357180"/>
          </a:xfrm>
          <a:prstGeom prst="roundRect">
            <a:avLst>
              <a:gd name="adj" fmla="val 4034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86D614-D4B1-45B7-ADAD-FB3015336867}"/>
              </a:ext>
            </a:extLst>
          </p:cNvPr>
          <p:cNvSpPr txBox="1"/>
          <p:nvPr/>
        </p:nvSpPr>
        <p:spPr>
          <a:xfrm>
            <a:off x="378104" y="3028614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시리즈 </a:t>
            </a:r>
            <a:r>
              <a:rPr lang="en-US" altLang="ko-KR" sz="1400" b="1" dirty="0"/>
              <a:t>vs. </a:t>
            </a:r>
            <a:r>
              <a:rPr lang="ko-KR" altLang="en-US" sz="1400" b="1" dirty="0"/>
              <a:t>숫자</a:t>
            </a:r>
            <a:endParaRPr lang="en-US" altLang="ko-KR" sz="1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5B7039-2D53-413C-B475-1A5306ED8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70" y="3369626"/>
            <a:ext cx="4215755" cy="2866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B5B3A1-F182-4DB7-93AF-11BA54114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473" y="3356992"/>
            <a:ext cx="4095511" cy="20311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53B4CA-78A5-405A-AE61-D4DEC1C11435}"/>
              </a:ext>
            </a:extLst>
          </p:cNvPr>
          <p:cNvSpPr txBox="1"/>
          <p:nvPr/>
        </p:nvSpPr>
        <p:spPr>
          <a:xfrm>
            <a:off x="4678356" y="5415803"/>
            <a:ext cx="3960000" cy="7495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시리즈 객체에 어떤 숫자를 더하면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시리즈의 개별 원소에 각각 숫자를 더하고 계산한 결과를 시리즈 객체로 반환한다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덧셈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뺄셈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곱셈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나눗셈 모두 가능하다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앞의 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예제에서는 시리즈 객체의 각 원소를 </a:t>
            </a:r>
            <a:r>
              <a:rPr lang="en-US" altLang="ko-KR" sz="1100" kern="100" dirty="0">
                <a:solidFill>
                  <a:srgbClr val="B08000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200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으로 나누는 과정을 </a:t>
            </a:r>
            <a:r>
              <a:rPr lang="ko-KR" altLang="en-US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살펴본다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641774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4-1. </a:t>
            </a:r>
            <a:r>
              <a:rPr lang="ko-KR" altLang="en-US" b="1" dirty="0"/>
              <a:t>시리즈 연산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4121888" cy="956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시리즈 </a:t>
            </a:r>
            <a:r>
              <a:rPr lang="en-US" altLang="ko-KR" sz="1400" b="1" dirty="0"/>
              <a:t>vs. </a:t>
            </a:r>
            <a:r>
              <a:rPr lang="ko-KR" altLang="en-US" sz="1400" b="1" dirty="0"/>
              <a:t>시리즈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시리즈와 시리즈 사이에 사칙연산 처리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b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같은 인덱스를 가진 원소끼리 계산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b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해당 인덱스에 연산 결과를 매칭하여 새 시리즈를 반환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ABCDEE-CEFF-4E2A-BE25-C61837907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48" y="2252620"/>
            <a:ext cx="8108881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6760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E51B117-2499-4415-9F2D-BFCA7E832002}"/>
              </a:ext>
            </a:extLst>
          </p:cNvPr>
          <p:cNvGrpSpPr/>
          <p:nvPr/>
        </p:nvGrpSpPr>
        <p:grpSpPr>
          <a:xfrm>
            <a:off x="395536" y="764704"/>
            <a:ext cx="7488832" cy="5616624"/>
            <a:chOff x="395536" y="1196752"/>
            <a:chExt cx="3852000" cy="38164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C33CFB6-0BE6-4E95-974B-A9F330045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1196752"/>
              <a:ext cx="3852000" cy="137837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A7832EA-B4BB-436C-B284-40FC48989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6217"/>
            <a:stretch/>
          </p:blipFill>
          <p:spPr>
            <a:xfrm>
              <a:off x="426694" y="2534951"/>
              <a:ext cx="3801653" cy="2478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4077219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786A99-5B29-4A59-843B-A5583BBB4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521"/>
          <a:stretch/>
        </p:blipFill>
        <p:spPr>
          <a:xfrm>
            <a:off x="142844" y="31749"/>
            <a:ext cx="5342249" cy="391108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C8A041-6C1E-43FC-8D51-FB5CBED49189}"/>
              </a:ext>
            </a:extLst>
          </p:cNvPr>
          <p:cNvGrpSpPr/>
          <p:nvPr/>
        </p:nvGrpSpPr>
        <p:grpSpPr>
          <a:xfrm>
            <a:off x="142844" y="3968256"/>
            <a:ext cx="8156033" cy="2820063"/>
            <a:chOff x="4716016" y="4753353"/>
            <a:chExt cx="4155606" cy="141195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DFAC9D0-021E-4D91-82DE-AEF9F7711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8440" y="4753353"/>
              <a:ext cx="4063182" cy="1239725"/>
            </a:xfrm>
            <a:prstGeom prst="rect">
              <a:avLst/>
            </a:prstGeom>
          </p:spPr>
        </p:pic>
        <p:sp>
          <p:nvSpPr>
            <p:cNvPr id="13" name="모서리가 둥근 직사각형 8">
              <a:extLst>
                <a:ext uri="{FF2B5EF4-FFF2-40B4-BE49-F238E27FC236}">
                  <a16:creationId xmlns:a16="http://schemas.microsoft.com/office/drawing/2014/main" id="{C023EEDB-3F8E-45C3-9E88-3B44F61D94FC}"/>
                </a:ext>
              </a:extLst>
            </p:cNvPr>
            <p:cNvSpPr/>
            <p:nvPr/>
          </p:nvSpPr>
          <p:spPr>
            <a:xfrm>
              <a:off x="4716016" y="4753353"/>
              <a:ext cx="3960440" cy="1411952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626526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531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4-2. </a:t>
            </a:r>
            <a:r>
              <a:rPr lang="ko-KR" altLang="en-US" b="1" dirty="0"/>
              <a:t>데이터프레임 연산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442368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lnSpc>
                <a:spcPct val="120000"/>
              </a:lnSpc>
              <a:spcAft>
                <a:spcPts val="6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데이터프레임은 여러 시리즈가 한데 모인 것이므로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시리즈 연산을 확장하는 개념으로 이해한다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먼저 행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열 인덱스를 기준으로 정렬하고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일대일 대응되는 원소끼리 연산한다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lvl="0" latinLnBrk="0">
              <a:lnSpc>
                <a:spcPct val="120000"/>
              </a:lnSpc>
              <a:spcAft>
                <a:spcPts val="6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prstClr val="black"/>
                </a:solidFill>
              </a:rPr>
              <a:t>데이터프레임 </a:t>
            </a:r>
            <a:r>
              <a:rPr lang="en-US" altLang="ko-KR" sz="1400" b="1" dirty="0">
                <a:solidFill>
                  <a:prstClr val="black"/>
                </a:solidFill>
              </a:rPr>
              <a:t>vs. </a:t>
            </a:r>
            <a:r>
              <a:rPr lang="ko-KR" altLang="en-US" sz="1400" b="1" dirty="0">
                <a:solidFill>
                  <a:prstClr val="black"/>
                </a:solidFill>
              </a:rPr>
              <a:t>숫자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-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데이터프레임에 어떤 숫자를 더하면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모든 원소에 숫자를 더한다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덧셈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뺄셈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곱셈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나눗셈 모두 가능하다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기존 데이터프레임의 형태를 그대로 유지한 채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원소 값만 새로운 값으로 바뀐다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D8D9A3-B34F-4F75-A97A-5539DD642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98" y="3140968"/>
            <a:ext cx="7148421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20197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046F97-A215-4261-82B6-AB08C60B4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4" y="649315"/>
            <a:ext cx="8410418" cy="56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64672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1C91A11-AE1B-44E7-821E-A68913076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2" y="44624"/>
            <a:ext cx="6366125" cy="40156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93AD11-17E1-4BB3-ADAD-338B5DAA39C2}"/>
              </a:ext>
            </a:extLst>
          </p:cNvPr>
          <p:cNvSpPr txBox="1"/>
          <p:nvPr/>
        </p:nvSpPr>
        <p:spPr>
          <a:xfrm>
            <a:off x="125549" y="4111702"/>
            <a:ext cx="4121888" cy="29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lnSpc>
                <a:spcPct val="120000"/>
              </a:lnSpc>
              <a:spcAft>
                <a:spcPts val="600"/>
              </a:spcAft>
            </a:pPr>
            <a:r>
              <a:rPr lang="en-US" altLang="ko-KR" sz="1200" b="1" dirty="0"/>
              <a:t>※</a:t>
            </a:r>
            <a:r>
              <a:rPr lang="ko-KR" altLang="en-US" sz="1200" b="1" dirty="0"/>
              <a:t> 타이타닉</a:t>
            </a:r>
            <a:r>
              <a:rPr lang="en-US" altLang="ko-KR" sz="1200" b="1" dirty="0"/>
              <a:t>('titanic') </a:t>
            </a:r>
            <a:r>
              <a:rPr lang="ko-KR" altLang="en-US" sz="1200" b="1" dirty="0"/>
              <a:t>데이터셋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331AE7-E602-478A-91D0-3AF91FF4B2FE}"/>
              </a:ext>
            </a:extLst>
          </p:cNvPr>
          <p:cNvSpPr txBox="1"/>
          <p:nvPr/>
        </p:nvSpPr>
        <p:spPr>
          <a:xfrm>
            <a:off x="201400" y="4437112"/>
            <a:ext cx="8691079" cy="12102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Seaborn </a:t>
            </a:r>
            <a:r>
              <a:rPr lang="ko-KR" altLang="ko-KR" sz="1000" b="1" dirty="0">
                <a:cs typeface="Times New Roman" panose="02020603050405020304" pitchFamily="18" charset="0"/>
              </a:rPr>
              <a:t>라이브러리에서 제공하는 데이터셋</a:t>
            </a:r>
            <a:r>
              <a:rPr lang="ko-KR" altLang="en-US" sz="1000" b="1" dirty="0">
                <a:cs typeface="Times New Roman" panose="02020603050405020304" pitchFamily="18" charset="0"/>
              </a:rPr>
              <a:t>으로</a:t>
            </a:r>
            <a:r>
              <a:rPr lang="en-US" altLang="ko-KR" sz="1000" b="1" dirty="0">
                <a:cs typeface="Times New Roman" panose="02020603050405020304" pitchFamily="18" charset="0"/>
              </a:rPr>
              <a:t>,</a:t>
            </a:r>
            <a:r>
              <a:rPr lang="ko-KR" altLang="en-US" sz="1000" b="1" dirty="0">
                <a:cs typeface="Times New Roman" panose="02020603050405020304" pitchFamily="18" charset="0"/>
              </a:rPr>
              <a:t> </a:t>
            </a:r>
            <a:r>
              <a:rPr lang="ko-KR" altLang="ko-KR" sz="1000" b="1" dirty="0" err="1">
                <a:solidFill>
                  <a:srgbClr val="000000"/>
                </a:solidFill>
                <a:cs typeface="Times New Roman" panose="02020603050405020304" pitchFamily="18" charset="0"/>
              </a:rPr>
              <a:t>타이타닉호</a:t>
            </a:r>
            <a:r>
              <a:rPr lang="ko-KR" altLang="ko-KR" sz="1000" b="1" dirty="0">
                <a:solidFill>
                  <a:srgbClr val="000000"/>
                </a:solidFill>
                <a:cs typeface="Times New Roman" panose="02020603050405020304" pitchFamily="18" charset="0"/>
              </a:rPr>
              <a:t> 탑승자에 대한 인적사항과 구조 여부 등을 정리한 자료이다</a:t>
            </a:r>
            <a:r>
              <a:rPr lang="en-US" altLang="ko-KR" sz="1000" b="1" dirty="0">
                <a:solidFill>
                  <a:srgbClr val="000000"/>
                </a:solidFill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dirty="0" err="1">
                <a:solidFill>
                  <a:srgbClr val="000000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load_dataset</a:t>
            </a:r>
            <a:r>
              <a:rPr lang="en-US" altLang="ko-KR" sz="1000" b="1" dirty="0">
                <a:solidFill>
                  <a:srgbClr val="000000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()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solidFill>
                  <a:srgbClr val="000000"/>
                </a:solidFill>
                <a:cs typeface="Times New Roman" panose="02020603050405020304" pitchFamily="18" charset="0"/>
              </a:rPr>
              <a:t>함수로 불러온다</a:t>
            </a:r>
            <a:r>
              <a:rPr lang="en-US" altLang="ko-KR" sz="1000" b="1" dirty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  <a:r>
              <a:rPr lang="ko-KR" altLang="ko-KR" sz="1000" b="1" dirty="0"/>
              <a:t> </a:t>
            </a:r>
            <a:endParaRPr lang="en-US" altLang="ko-KR" sz="1000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[Seaborn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내장 데이터셋의 종류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anscombe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', 'attention', '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brain_networks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', '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car_crashes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', 'diamonds', 'dots', 'exercise', 'flights', '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fmri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', 'gammas', 'iris', 'mpg', 'planets', 'tips', 'titanic'</a:t>
            </a:r>
            <a:endParaRPr lang="ko-KR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678240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59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4-2. </a:t>
            </a:r>
            <a:r>
              <a:rPr lang="ko-KR" altLang="en-US" b="1" dirty="0"/>
              <a:t>데이터프레임 연산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370360" cy="77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데이터프레임 </a:t>
            </a:r>
            <a:r>
              <a:rPr lang="en-US" altLang="ko-KR" sz="1400" b="1" dirty="0"/>
              <a:t>vs. </a:t>
            </a:r>
            <a:r>
              <a:rPr lang="ko-KR" altLang="en-US" sz="1400" b="1" dirty="0"/>
              <a:t>데이터프레임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각 데이터프레임의 같은 행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같은 열 위치에 있는 원소끼리  계산한다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이처럼 동일한 위치의 원소끼리 계산한 결과값을  원래 위치에 다시 입력하여 데이터프레임을 만든다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8A3922-3595-48C8-A92E-79B95CF52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2276872"/>
            <a:ext cx="8225177" cy="336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0604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578EC5-5485-4417-98AF-C8A049A5BA05}"/>
              </a:ext>
            </a:extLst>
          </p:cNvPr>
          <p:cNvGrpSpPr/>
          <p:nvPr/>
        </p:nvGrpSpPr>
        <p:grpSpPr>
          <a:xfrm>
            <a:off x="371884" y="908720"/>
            <a:ext cx="6864411" cy="5328592"/>
            <a:chOff x="371885" y="908720"/>
            <a:chExt cx="3888000" cy="321936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9D951B7-E258-43B3-8248-4FF780AFF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885" y="908720"/>
              <a:ext cx="3888000" cy="174199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422A16A-5323-4B7E-8FC2-318714F21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885" y="2650712"/>
              <a:ext cx="3888000" cy="1477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206220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126E98-9AE2-4252-BA70-97553927C1A2}"/>
              </a:ext>
            </a:extLst>
          </p:cNvPr>
          <p:cNvSpPr txBox="1"/>
          <p:nvPr/>
        </p:nvSpPr>
        <p:spPr>
          <a:xfrm>
            <a:off x="251520" y="908720"/>
            <a:ext cx="8424936" cy="1110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4)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데이터프레임의 각 열은 공통의 속성을 갖는 일련의 데이터를 나타냄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5)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각 행은 개별 관측대상에 대한 다양한 속성 데이터들의 모음인 레코드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(record).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b="1" kern="100" dirty="0">
              <a:solidFill>
                <a:srgbClr val="39609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F870A96-FAE9-405D-B178-D8C3F7B71DCD}"/>
              </a:ext>
            </a:extLst>
          </p:cNvPr>
          <p:cNvGrpSpPr/>
          <p:nvPr/>
        </p:nvGrpSpPr>
        <p:grpSpPr>
          <a:xfrm>
            <a:off x="305080" y="3024038"/>
            <a:ext cx="8424935" cy="3069257"/>
            <a:chOff x="340172" y="3789040"/>
            <a:chExt cx="4015804" cy="194421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5AB3F6A-322B-4417-BD43-E4343EA26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172" y="3982918"/>
              <a:ext cx="4015804" cy="1606322"/>
            </a:xfrm>
            <a:prstGeom prst="rect">
              <a:avLst/>
            </a:prstGeom>
          </p:spPr>
        </p:pic>
        <p:sp>
          <p:nvSpPr>
            <p:cNvPr id="17" name="모서리가 둥근 직사각형 8">
              <a:extLst>
                <a:ext uri="{FF2B5EF4-FFF2-40B4-BE49-F238E27FC236}">
                  <a16:creationId xmlns:a16="http://schemas.microsoft.com/office/drawing/2014/main" id="{5FD1E971-4F7A-4014-B93A-BBD25CA32BDF}"/>
                </a:ext>
              </a:extLst>
            </p:cNvPr>
            <p:cNvSpPr/>
            <p:nvPr/>
          </p:nvSpPr>
          <p:spPr>
            <a:xfrm>
              <a:off x="365572" y="3789040"/>
              <a:ext cx="3852000" cy="1944216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0A6CD52-142A-4D5C-A4B1-2106DD683051}"/>
              </a:ext>
            </a:extLst>
          </p:cNvPr>
          <p:cNvSpPr txBox="1"/>
          <p:nvPr/>
        </p:nvSpPr>
        <p:spPr>
          <a:xfrm>
            <a:off x="340172" y="1893295"/>
            <a:ext cx="8336284" cy="7782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예시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000" b="1" kern="100" dirty="0">
              <a:solidFill>
                <a:srgbClr val="39609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다음 주식종목 리스트에서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각 행은 하나의 주식종목에 관한 </a:t>
            </a:r>
            <a:r>
              <a:rPr lang="ko-KR" altLang="en-US" sz="1000" b="1" kern="100" dirty="0" err="1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관측값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(observation)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을 나타낸다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각 열은 종목코드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회사이름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액면가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총주식수 등 공통의 속성이나 범주를 나타내는데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보통 변수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(variable)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활용된다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627246505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BB3D66-08AA-4AB5-851D-707163ECD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98" y="764704"/>
            <a:ext cx="6793466" cy="570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59449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50492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 </a:t>
            </a:r>
            <a:r>
              <a:rPr lang="ko-KR" altLang="en-US" sz="2800" b="1" dirty="0">
                <a:solidFill>
                  <a:schemeClr val="bg1"/>
                </a:solidFill>
              </a:rPr>
              <a:t>전국 신규 민간 아파트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ko-KR" altLang="en-US" sz="2800" b="1" dirty="0">
                <a:solidFill>
                  <a:schemeClr val="bg1"/>
                </a:solidFill>
              </a:rPr>
              <a:t> 분양가격 동향</a:t>
            </a:r>
          </a:p>
        </p:txBody>
      </p:sp>
    </p:spTree>
    <p:extLst>
      <p:ext uri="{BB962C8B-B14F-4D97-AF65-F5344CB8AC3E}">
        <p14:creationId xmlns:p14="http://schemas.microsoft.com/office/powerpoint/2010/main" val="2529956470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5DB3F7A-575C-4460-8450-B2344EB6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ko-KR" altLang="en-US" sz="3200" dirty="0"/>
              <a:t>아파트 분양가 동향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5DB525-689D-45FA-BF79-70CAEAFE5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시도별 분양 </a:t>
            </a:r>
            <a:r>
              <a:rPr lang="ko-KR" altLang="en-US" dirty="0" err="1"/>
              <a:t>면적별</a:t>
            </a:r>
            <a:r>
              <a:rPr lang="ko-KR" altLang="en-US" dirty="0"/>
              <a:t> 분양가의 동향을 분석</a:t>
            </a:r>
          </a:p>
        </p:txBody>
      </p:sp>
    </p:spTree>
    <p:extLst>
      <p:ext uri="{BB962C8B-B14F-4D97-AF65-F5344CB8AC3E}">
        <p14:creationId xmlns:p14="http://schemas.microsoft.com/office/powerpoint/2010/main" val="1931800235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3927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3.1 </a:t>
            </a:r>
            <a:r>
              <a:rPr lang="ko-KR" altLang="en-US" sz="2800" b="1" dirty="0">
                <a:solidFill>
                  <a:schemeClr val="bg1"/>
                </a:solidFill>
              </a:rPr>
              <a:t>데이터 업로드</a:t>
            </a:r>
          </a:p>
        </p:txBody>
      </p:sp>
    </p:spTree>
    <p:extLst>
      <p:ext uri="{BB962C8B-B14F-4D97-AF65-F5344CB8AC3E}">
        <p14:creationId xmlns:p14="http://schemas.microsoft.com/office/powerpoint/2010/main" val="85791228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5DA2F-BCE2-46A7-A11E-A6265595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업로드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73A369-64B0-45B7-BF1E-D0235AA58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8" y="894293"/>
            <a:ext cx="8609133" cy="174261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코랩에</a:t>
            </a:r>
            <a:r>
              <a:rPr lang="ko-KR" altLang="en-US" dirty="0"/>
              <a:t> 데이터 업로드</a:t>
            </a:r>
            <a:endParaRPr lang="en-US" altLang="ko-KR" dirty="0"/>
          </a:p>
          <a:p>
            <a:pPr lvl="1"/>
            <a:r>
              <a:rPr lang="ko-KR" altLang="en-US" dirty="0" err="1"/>
              <a:t>코랩에</a:t>
            </a:r>
            <a:r>
              <a:rPr lang="ko-KR" altLang="en-US" dirty="0"/>
              <a:t> </a:t>
            </a:r>
            <a:r>
              <a:rPr lang="en-US" altLang="ko-KR" dirty="0"/>
              <a:t>data </a:t>
            </a:r>
            <a:r>
              <a:rPr lang="ko-KR" altLang="en-US" dirty="0"/>
              <a:t>폴더를 생성하고 파일 업로드</a:t>
            </a:r>
            <a:endParaRPr lang="en-US" altLang="ko-KR" dirty="0"/>
          </a:p>
          <a:p>
            <a:r>
              <a:rPr lang="ko-KR" altLang="en-US" dirty="0"/>
              <a:t>주택도시보증공사</a:t>
            </a:r>
            <a:r>
              <a:rPr lang="en-US" altLang="ko-KR" dirty="0"/>
              <a:t>_</a:t>
            </a:r>
            <a:r>
              <a:rPr lang="ko-KR" altLang="en-US" dirty="0"/>
              <a:t>전국 평균 분양가격</a:t>
            </a:r>
            <a:r>
              <a:rPr lang="en-US" altLang="ko-KR" dirty="0"/>
              <a:t>(2019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전국 공동주택의 연도별</a:t>
            </a:r>
            <a:r>
              <a:rPr lang="en-US" altLang="ko-KR" dirty="0"/>
              <a:t>, </a:t>
            </a:r>
            <a:r>
              <a:rPr lang="ko-KR" altLang="en-US" dirty="0"/>
              <a:t>월별</a:t>
            </a:r>
            <a:r>
              <a:rPr lang="en-US" altLang="ko-KR" dirty="0"/>
              <a:t>, </a:t>
            </a:r>
            <a:r>
              <a:rPr lang="ko-KR" altLang="en-US" dirty="0"/>
              <a:t>전용면적별 </a:t>
            </a:r>
            <a:r>
              <a:rPr lang="ko-KR" altLang="en-US" dirty="0" err="1"/>
              <a:t>제곱미터당</a:t>
            </a:r>
            <a:r>
              <a:rPr lang="ko-KR" altLang="en-US" dirty="0"/>
              <a:t> 평균분양가격 데이터를 제공</a:t>
            </a:r>
          </a:p>
          <a:p>
            <a:pPr lvl="1"/>
            <a:r>
              <a:rPr lang="ko-KR" altLang="en-US" dirty="0"/>
              <a:t>지역별 평균값은 단순 </a:t>
            </a:r>
            <a:r>
              <a:rPr lang="ko-KR" altLang="en-US" dirty="0" err="1"/>
              <a:t>산술평균값이</a:t>
            </a:r>
            <a:r>
              <a:rPr lang="ko-KR" altLang="en-US" dirty="0"/>
              <a:t> 아닌 </a:t>
            </a:r>
            <a:r>
              <a:rPr lang="ko-KR" altLang="en-US" dirty="0" err="1"/>
              <a:t>가중평균값임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EE71DE-A76E-4EB2-82BD-1189DC8A9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5"/>
          <a:stretch/>
        </p:blipFill>
        <p:spPr>
          <a:xfrm>
            <a:off x="755576" y="2636912"/>
            <a:ext cx="4048125" cy="394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643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5DA2F-BCE2-46A7-A11E-A6265595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업로드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EE71DE-A76E-4EB2-82BD-1189DC8A9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5"/>
          <a:stretch/>
        </p:blipFill>
        <p:spPr>
          <a:xfrm>
            <a:off x="971600" y="1052736"/>
            <a:ext cx="4048125" cy="394220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A6CC061-4CD0-45F0-99A4-EC70CE86E9BF}"/>
              </a:ext>
            </a:extLst>
          </p:cNvPr>
          <p:cNvSpPr/>
          <p:nvPr/>
        </p:nvSpPr>
        <p:spPr>
          <a:xfrm>
            <a:off x="899592" y="2348880"/>
            <a:ext cx="648072" cy="44362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E0F6F68-BC24-4064-B2B0-B38A40344C44}"/>
              </a:ext>
            </a:extLst>
          </p:cNvPr>
          <p:cNvSpPr/>
          <p:nvPr/>
        </p:nvSpPr>
        <p:spPr>
          <a:xfrm>
            <a:off x="2379962" y="4221088"/>
            <a:ext cx="2408061" cy="44362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3268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5DA2F-BCE2-46A7-A11E-A6265595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업로드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6930C8-9B12-4B16-8045-D59645016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37" y="1180723"/>
            <a:ext cx="3962400" cy="221932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F0053BD-4879-4431-85FA-8DE7A9673D1A}"/>
              </a:ext>
            </a:extLst>
          </p:cNvPr>
          <p:cNvSpPr/>
          <p:nvPr/>
        </p:nvSpPr>
        <p:spPr>
          <a:xfrm>
            <a:off x="1043608" y="2492897"/>
            <a:ext cx="2408061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3070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5DA2F-BCE2-46A7-A11E-A6265595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업로드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B1A444-7BB3-4D65-8678-6EE7D942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0728"/>
            <a:ext cx="5172075" cy="4191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2FB2B20-1634-460B-BF22-2F8278933D3C}"/>
              </a:ext>
            </a:extLst>
          </p:cNvPr>
          <p:cNvSpPr/>
          <p:nvPr/>
        </p:nvSpPr>
        <p:spPr>
          <a:xfrm>
            <a:off x="899592" y="2420888"/>
            <a:ext cx="1944216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F907F38-05D4-40AE-8FB2-DCF1C8FE11BB}"/>
              </a:ext>
            </a:extLst>
          </p:cNvPr>
          <p:cNvSpPr/>
          <p:nvPr/>
        </p:nvSpPr>
        <p:spPr>
          <a:xfrm>
            <a:off x="2878777" y="2564904"/>
            <a:ext cx="2832850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7543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6754913-87E3-44EF-9D2C-37C69DA3D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31416"/>
            <a:ext cx="6943725" cy="24669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5F5DA2F-BCE2-46A7-A11E-A6265595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업로드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8B27FF-CEEC-4B08-A570-C626A8DBC22C}"/>
              </a:ext>
            </a:extLst>
          </p:cNvPr>
          <p:cNvSpPr/>
          <p:nvPr/>
        </p:nvSpPr>
        <p:spPr>
          <a:xfrm>
            <a:off x="1043608" y="2708920"/>
            <a:ext cx="5616624" cy="6480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5571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356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3.2 </a:t>
            </a:r>
            <a:r>
              <a:rPr lang="ko-KR" altLang="en-US" sz="2800" b="1" dirty="0">
                <a:solidFill>
                  <a:schemeClr val="bg1"/>
                </a:solidFill>
              </a:rPr>
              <a:t>데이터 로드</a:t>
            </a:r>
          </a:p>
        </p:txBody>
      </p:sp>
    </p:spTree>
    <p:extLst>
      <p:ext uri="{BB962C8B-B14F-4D97-AF65-F5344CB8AC3E}">
        <p14:creationId xmlns:p14="http://schemas.microsoft.com/office/powerpoint/2010/main" val="153768591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73B142-8083-4D2E-852A-6876F83038E7}"/>
              </a:ext>
            </a:extLst>
          </p:cNvPr>
          <p:cNvSpPr txBox="1"/>
          <p:nvPr/>
        </p:nvSpPr>
        <p:spPr>
          <a:xfrm>
            <a:off x="387350" y="1218848"/>
            <a:ext cx="8505130" cy="2013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데이터프레임 만들기</a:t>
            </a:r>
            <a:endParaRPr lang="en-US" altLang="ko-KR" sz="1400" b="1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같은 길이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원소의 개수가 동일한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배열 여러 개가 필요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데이터프레임은 여러 개의 시리즈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column)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모아 놓은 집합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판다스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DataFrame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함수를 사용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여러 개의 리스트를 원소로 갖는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딕셔너리를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함수에 전달하는 방식을 주로 활용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3)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딕셔너리의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값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(v)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해당하는 각 리스트가 시리즈로 변환되어 데이터프레임의 각 열이 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4)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딕셔너리의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(k)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는 각 시리즈의 이름으로 변환되어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최종적으로 데이터프레임의 열 이름이 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541F41-F500-4FA1-AC97-46FE5CF7E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89" y="3644524"/>
            <a:ext cx="8118753" cy="21607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0E8E361-982D-4D37-8421-721B2C2B9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90" y="2173713"/>
            <a:ext cx="3424582" cy="42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92873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2955BED-C374-447A-A8CB-387053710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61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2157"/>
      </p:ext>
    </p:extLst>
  </p:cSld>
  <p:clrMapOvr>
    <a:masterClrMapping/>
  </p:clrMapOvr>
  <p:transition spd="slow">
    <p:wip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455A09-A053-494C-BACF-9850EE5E1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08720"/>
            <a:ext cx="6781800" cy="4743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6B854D-0E21-40E6-819D-4E41C963FE21}"/>
              </a:ext>
            </a:extLst>
          </p:cNvPr>
          <p:cNvSpPr txBox="1"/>
          <p:nvPr/>
        </p:nvSpPr>
        <p:spPr>
          <a:xfrm>
            <a:off x="5076056" y="3142851"/>
            <a:ext cx="100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C00000"/>
                </a:solidFill>
              </a:rPr>
              <a:t>컬럼명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CAE4857-825B-40B1-A5F1-8F49FA0F5101}"/>
              </a:ext>
            </a:extLst>
          </p:cNvPr>
          <p:cNvSpPr/>
          <p:nvPr/>
        </p:nvSpPr>
        <p:spPr>
          <a:xfrm>
            <a:off x="1259632" y="4221088"/>
            <a:ext cx="720080" cy="9361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893D095-6368-4125-8649-9EDF1016AE2C}"/>
              </a:ext>
            </a:extLst>
          </p:cNvPr>
          <p:cNvSpPr/>
          <p:nvPr/>
        </p:nvSpPr>
        <p:spPr>
          <a:xfrm>
            <a:off x="2004024" y="4174065"/>
            <a:ext cx="1127816" cy="9361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0FEA6C6-AE67-4BF7-9CC9-8B6C23B7C73B}"/>
              </a:ext>
            </a:extLst>
          </p:cNvPr>
          <p:cNvSpPr/>
          <p:nvPr/>
        </p:nvSpPr>
        <p:spPr>
          <a:xfrm>
            <a:off x="3147702" y="4174065"/>
            <a:ext cx="1127816" cy="9361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3EE8ED-8D92-4E2C-A75F-084B0D20BEA6}"/>
              </a:ext>
            </a:extLst>
          </p:cNvPr>
          <p:cNvSpPr/>
          <p:nvPr/>
        </p:nvSpPr>
        <p:spPr>
          <a:xfrm>
            <a:off x="971600" y="5301208"/>
            <a:ext cx="2160240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71E8A-6E70-4FE8-B810-2E8F5C523944}"/>
              </a:ext>
            </a:extLst>
          </p:cNvPr>
          <p:cNvSpPr txBox="1"/>
          <p:nvPr/>
        </p:nvSpPr>
        <p:spPr>
          <a:xfrm>
            <a:off x="5148064" y="3501008"/>
            <a:ext cx="262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Nan</a:t>
            </a:r>
            <a:r>
              <a:rPr lang="ko-KR" altLang="en-US" b="1" dirty="0">
                <a:solidFill>
                  <a:srgbClr val="C00000"/>
                </a:solidFill>
              </a:rPr>
              <a:t>이 아닌 데이터 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C61C49-C708-4087-AAD4-83B21648A54B}"/>
              </a:ext>
            </a:extLst>
          </p:cNvPr>
          <p:cNvSpPr txBox="1"/>
          <p:nvPr/>
        </p:nvSpPr>
        <p:spPr>
          <a:xfrm>
            <a:off x="5281768" y="3989399"/>
            <a:ext cx="262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데이터 타입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58C289-1077-48E7-B23F-DDFBC694C361}"/>
              </a:ext>
            </a:extLst>
          </p:cNvPr>
          <p:cNvSpPr txBox="1"/>
          <p:nvPr/>
        </p:nvSpPr>
        <p:spPr>
          <a:xfrm>
            <a:off x="5260789" y="4446977"/>
            <a:ext cx="262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메모리 사용량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6486F59-52A3-4288-96B5-94C1A8B78FD6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 flipV="1">
            <a:off x="1619672" y="3327516"/>
            <a:ext cx="3456384" cy="893571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CF395022-3008-4685-9ACA-7350908A0632}"/>
              </a:ext>
            </a:extLst>
          </p:cNvPr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2567932" y="3685673"/>
            <a:ext cx="2580132" cy="488391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6087F42-C7AE-4B4B-AFF9-00F771C90989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4275518" y="4174064"/>
            <a:ext cx="1006250" cy="47907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1BDF6D4-2FAF-4024-95A6-86740679C81A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 flipV="1">
            <a:off x="3131840" y="4653134"/>
            <a:ext cx="2232248" cy="792090"/>
          </a:xfrm>
          <a:prstGeom prst="bentConnector3">
            <a:avLst>
              <a:gd name="adj1" fmla="val 10987"/>
            </a:avLst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376796"/>
      </p:ext>
    </p:extLst>
  </p:cSld>
  <p:clrMapOvr>
    <a:masterClrMapping/>
  </p:clrMapOvr>
  <p:transition spd="slow"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356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3.3 </a:t>
            </a:r>
            <a:r>
              <a:rPr lang="ko-KR" altLang="en-US" sz="2800" b="1" dirty="0" err="1">
                <a:solidFill>
                  <a:schemeClr val="bg1"/>
                </a:solidFill>
              </a:rPr>
              <a:t>결측치</a:t>
            </a:r>
            <a:r>
              <a:rPr lang="ko-KR" altLang="en-US" sz="2800" b="1" dirty="0">
                <a:solidFill>
                  <a:schemeClr val="bg1"/>
                </a:solidFill>
              </a:rPr>
              <a:t> 보기</a:t>
            </a:r>
          </a:p>
        </p:txBody>
      </p:sp>
    </p:spTree>
    <p:extLst>
      <p:ext uri="{BB962C8B-B14F-4D97-AF65-F5344CB8AC3E}">
        <p14:creationId xmlns:p14="http://schemas.microsoft.com/office/powerpoint/2010/main" val="2595759818"/>
      </p:ext>
    </p:extLst>
  </p:cSld>
  <p:clrMapOvr>
    <a:masterClrMapping/>
  </p:clrMapOvr>
  <p:transition spd="slow"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136695-235B-46E6-BD2A-F412047D6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1700808"/>
            <a:ext cx="9144000" cy="285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37492"/>
      </p:ext>
    </p:extLst>
  </p:cSld>
  <p:clrMapOvr>
    <a:masterClrMapping/>
  </p:clrMapOvr>
  <p:transition spd="slow">
    <p:wip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13B22AE-9DC5-4B2A-92F2-17CBF78EA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1440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03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9D961BF-90B4-43FE-AC77-7B95D6086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28687"/>
            <a:ext cx="630555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449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995B4E-3B16-40F3-AFCA-74D881F3E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836712"/>
            <a:ext cx="7486650" cy="4800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2A7F1A-0ACA-42F6-B78E-002D4B0983B2}"/>
              </a:ext>
            </a:extLst>
          </p:cNvPr>
          <p:cNvSpPr txBox="1"/>
          <p:nvPr/>
        </p:nvSpPr>
        <p:spPr>
          <a:xfrm>
            <a:off x="5652120" y="270892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분양가격열에 </a:t>
            </a:r>
            <a:r>
              <a:rPr lang="en-US" altLang="ko-KR" b="1" dirty="0">
                <a:solidFill>
                  <a:srgbClr val="C00000"/>
                </a:solidFill>
              </a:rPr>
              <a:t>277</a:t>
            </a:r>
            <a:r>
              <a:rPr lang="ko-KR" altLang="en-US" b="1" dirty="0">
                <a:solidFill>
                  <a:srgbClr val="C00000"/>
                </a:solidFill>
              </a:rPr>
              <a:t>개의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ko-KR" altLang="en-US" b="1" dirty="0" err="1">
                <a:solidFill>
                  <a:srgbClr val="C00000"/>
                </a:solidFill>
              </a:rPr>
              <a:t>결측치가</a:t>
            </a:r>
            <a:r>
              <a:rPr lang="ko-KR" altLang="en-US" b="1" dirty="0">
                <a:solidFill>
                  <a:srgbClr val="C00000"/>
                </a:solidFill>
              </a:rPr>
              <a:t> 있음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19BFCCC-85F2-4C85-AA16-DFAA0D889B17}"/>
              </a:ext>
            </a:extLst>
          </p:cNvPr>
          <p:cNvSpPr/>
          <p:nvPr/>
        </p:nvSpPr>
        <p:spPr>
          <a:xfrm>
            <a:off x="539552" y="5157192"/>
            <a:ext cx="172819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BA4BD15E-08AA-473B-AFDE-913302ED14E7}"/>
              </a:ext>
            </a:extLst>
          </p:cNvPr>
          <p:cNvCxnSpPr>
            <a:cxnSpLocks/>
          </p:cNvCxnSpPr>
          <p:nvPr/>
        </p:nvCxnSpPr>
        <p:spPr>
          <a:xfrm rot="10800000">
            <a:off x="2411760" y="2816933"/>
            <a:ext cx="3168352" cy="215154"/>
          </a:xfrm>
          <a:prstGeom prst="bentConnector3">
            <a:avLst>
              <a:gd name="adj1" fmla="val 21414"/>
            </a:avLst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6F1F45A-C110-42ED-9C85-6A9C99A01AFF}"/>
              </a:ext>
            </a:extLst>
          </p:cNvPr>
          <p:cNvSpPr/>
          <p:nvPr/>
        </p:nvSpPr>
        <p:spPr>
          <a:xfrm>
            <a:off x="683568" y="2708921"/>
            <a:ext cx="172819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142C8B2-CF2C-48D6-A564-22FBFC7EE338}"/>
              </a:ext>
            </a:extLst>
          </p:cNvPr>
          <p:cNvCxnSpPr>
            <a:cxnSpLocks/>
            <a:endCxn id="4" idx="3"/>
          </p:cNvCxnSpPr>
          <p:nvPr/>
        </p:nvCxnSpPr>
        <p:spPr>
          <a:xfrm rot="10800000" flipV="1">
            <a:off x="2267744" y="3184486"/>
            <a:ext cx="3464768" cy="2080718"/>
          </a:xfrm>
          <a:prstGeom prst="bentConnector3">
            <a:avLst>
              <a:gd name="adj1" fmla="val 3752"/>
            </a:avLst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2964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441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3.4 </a:t>
            </a:r>
            <a:r>
              <a:rPr lang="ko-KR" altLang="en-US" sz="2800" b="1" dirty="0">
                <a:solidFill>
                  <a:schemeClr val="bg1"/>
                </a:solidFill>
              </a:rPr>
              <a:t>데이터 타입 변경</a:t>
            </a:r>
          </a:p>
        </p:txBody>
      </p:sp>
    </p:spTree>
    <p:extLst>
      <p:ext uri="{BB962C8B-B14F-4D97-AF65-F5344CB8AC3E}">
        <p14:creationId xmlns:p14="http://schemas.microsoft.com/office/powerpoint/2010/main" val="3968599593"/>
      </p:ext>
    </p:extLst>
  </p:cSld>
  <p:clrMapOvr>
    <a:masterClrMapping/>
  </p:clrMapOvr>
  <p:transition spd="slow"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D1F7331-33B3-4751-9F82-0B3950928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3062"/>
            <a:ext cx="9144000" cy="3571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661616-F459-4DF7-A2E0-0C504AF319E3}"/>
              </a:ext>
            </a:extLst>
          </p:cNvPr>
          <p:cNvSpPr txBox="1"/>
          <p:nvPr/>
        </p:nvSpPr>
        <p:spPr>
          <a:xfrm>
            <a:off x="5149390" y="3946399"/>
            <a:ext cx="3947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분양가격</a:t>
            </a:r>
            <a:r>
              <a:rPr lang="en-US" altLang="ko-KR" b="1" dirty="0">
                <a:solidFill>
                  <a:srgbClr val="C00000"/>
                </a:solidFill>
              </a:rPr>
              <a:t>(m2) </a:t>
            </a:r>
            <a:r>
              <a:rPr lang="ko-KR" altLang="en-US" b="1" dirty="0">
                <a:solidFill>
                  <a:srgbClr val="C00000"/>
                </a:solidFill>
              </a:rPr>
              <a:t>열의 타입이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en-US" altLang="ko-KR" b="1" dirty="0">
                <a:solidFill>
                  <a:srgbClr val="C00000"/>
                </a:solidFill>
              </a:rPr>
              <a:t>object (</a:t>
            </a:r>
            <a:r>
              <a:rPr lang="ko-KR" altLang="en-US" b="1" dirty="0">
                <a:solidFill>
                  <a:srgbClr val="C00000"/>
                </a:solidFill>
              </a:rPr>
              <a:t>문자열</a:t>
            </a:r>
            <a:r>
              <a:rPr lang="en-US" altLang="ko-KR" b="1" dirty="0">
                <a:solidFill>
                  <a:srgbClr val="C00000"/>
                </a:solidFill>
              </a:rPr>
              <a:t>) </a:t>
            </a:r>
            <a:r>
              <a:rPr lang="ko-KR" altLang="en-US" b="1" dirty="0">
                <a:solidFill>
                  <a:srgbClr val="C00000"/>
                </a:solidFill>
              </a:rPr>
              <a:t>로 되어있음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6A986EA-57FE-499E-AADE-FD67BF2410C7}"/>
              </a:ext>
            </a:extLst>
          </p:cNvPr>
          <p:cNvSpPr/>
          <p:nvPr/>
        </p:nvSpPr>
        <p:spPr>
          <a:xfrm>
            <a:off x="539552" y="4581128"/>
            <a:ext cx="2736304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3232CAA5-57E8-4DE9-A892-69FD5104DB8E}"/>
              </a:ext>
            </a:extLst>
          </p:cNvPr>
          <p:cNvCxnSpPr>
            <a:cxnSpLocks/>
            <a:stCxn id="3" idx="1"/>
            <a:endCxn id="4" idx="3"/>
          </p:cNvCxnSpPr>
          <p:nvPr/>
        </p:nvCxnSpPr>
        <p:spPr>
          <a:xfrm rot="10800000" flipV="1">
            <a:off x="3275856" y="4269564"/>
            <a:ext cx="1873534" cy="41957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396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A1049B1-0127-41D4-8184-B11EE062B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974"/>
            <a:ext cx="9144000" cy="631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60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5E0F75-96A4-4436-969F-E7E9FBC4F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121236"/>
            <a:ext cx="5256584" cy="45792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A9A2EB-1C35-4888-87D9-657949098F94}"/>
              </a:ext>
            </a:extLst>
          </p:cNvPr>
          <p:cNvSpPr txBox="1"/>
          <p:nvPr/>
        </p:nvSpPr>
        <p:spPr>
          <a:xfrm>
            <a:off x="323528" y="1124744"/>
            <a:ext cx="8496944" cy="840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원소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개씩 담고 있는 리스트를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 만든다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이들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개의 리스트를 원소로 갖는 </a:t>
            </a:r>
            <a:r>
              <a:rPr lang="ko-KR" altLang="en-US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딕셔너리를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정의하고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판다스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DataFrame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함수에 전달하면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개의 열을 갖는 데이터프레임을 만든다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이때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딕셔너리의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(k)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열 이름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(c0 ~ c4)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되고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값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(v)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해당하는 각 리스트가 데이터프레임의 열이 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 인덱스에는 정수형 위치 인덱스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(0, 1, 2)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자동 지정된다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10D1F46-B498-4C96-8932-802E52A63320}"/>
              </a:ext>
            </a:extLst>
          </p:cNvPr>
          <p:cNvSpPr/>
          <p:nvPr/>
        </p:nvSpPr>
        <p:spPr>
          <a:xfrm>
            <a:off x="311382" y="804351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483873952"/>
      </p:ext>
    </p:extLst>
  </p:cSld>
  <p:clrMapOvr>
    <a:masterClrMapping/>
  </p:clrMapOvr>
  <p:transition spd="slow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4D3614-78F0-4848-AA0E-53DDF92FD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1052736"/>
            <a:ext cx="7500833" cy="360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994B99-8223-4029-9F9B-FD4C63048856}"/>
              </a:ext>
            </a:extLst>
          </p:cNvPr>
          <p:cNvSpPr txBox="1"/>
          <p:nvPr/>
        </p:nvSpPr>
        <p:spPr>
          <a:xfrm>
            <a:off x="5653446" y="3154311"/>
            <a:ext cx="331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분양가격열에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ko-KR" altLang="en-US" b="1" dirty="0">
                <a:solidFill>
                  <a:srgbClr val="C00000"/>
                </a:solidFill>
              </a:rPr>
              <a:t>실수</a:t>
            </a:r>
            <a:r>
              <a:rPr lang="en-US" altLang="ko-KR" b="1" dirty="0">
                <a:solidFill>
                  <a:srgbClr val="C00000"/>
                </a:solidFill>
              </a:rPr>
              <a:t>(float64)</a:t>
            </a:r>
            <a:r>
              <a:rPr lang="ko-KR" altLang="en-US" b="1" dirty="0">
                <a:solidFill>
                  <a:srgbClr val="C00000"/>
                </a:solidFill>
              </a:rPr>
              <a:t>가 </a:t>
            </a:r>
            <a:r>
              <a:rPr lang="ko-KR" altLang="en-US" b="1" dirty="0" err="1">
                <a:solidFill>
                  <a:srgbClr val="C00000"/>
                </a:solidFill>
              </a:rPr>
              <a:t>저장되</a:t>
            </a:r>
            <a:r>
              <a:rPr lang="ko-KR" altLang="en-US" b="1" dirty="0">
                <a:solidFill>
                  <a:srgbClr val="C00000"/>
                </a:solidFill>
              </a:rPr>
              <a:t> 있음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E957742-D073-49B6-A858-B3B68487F6BF}"/>
              </a:ext>
            </a:extLst>
          </p:cNvPr>
          <p:cNvSpPr/>
          <p:nvPr/>
        </p:nvSpPr>
        <p:spPr>
          <a:xfrm>
            <a:off x="1043608" y="3789040"/>
            <a:ext cx="352839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46F48B36-7534-41AD-91AC-8CBE2F2A9FA2}"/>
              </a:ext>
            </a:extLst>
          </p:cNvPr>
          <p:cNvCxnSpPr>
            <a:cxnSpLocks/>
            <a:stCxn id="3" idx="1"/>
            <a:endCxn id="4" idx="3"/>
          </p:cNvCxnSpPr>
          <p:nvPr/>
        </p:nvCxnSpPr>
        <p:spPr>
          <a:xfrm rot="10800000" flipV="1">
            <a:off x="4572000" y="3477476"/>
            <a:ext cx="1081446" cy="41957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7584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4898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3.5 </a:t>
            </a:r>
            <a:r>
              <a:rPr lang="ko-KR" altLang="en-US" sz="2800" b="1" dirty="0">
                <a:solidFill>
                  <a:schemeClr val="bg1"/>
                </a:solidFill>
              </a:rPr>
              <a:t>평당 분양 가격 조회</a:t>
            </a:r>
          </a:p>
        </p:txBody>
      </p:sp>
    </p:spTree>
    <p:extLst>
      <p:ext uri="{BB962C8B-B14F-4D97-AF65-F5344CB8AC3E}">
        <p14:creationId xmlns:p14="http://schemas.microsoft.com/office/powerpoint/2010/main" val="3823742911"/>
      </p:ext>
    </p:extLst>
  </p:cSld>
  <p:clrMapOvr>
    <a:masterClrMapping/>
  </p:clrMapOvr>
  <p:transition spd="slow">
    <p:wip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E706487-5D06-4CD3-B855-85D1BCC3F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" y="3543"/>
            <a:ext cx="7127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712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477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3.6 </a:t>
            </a:r>
            <a:r>
              <a:rPr lang="ko-KR" altLang="en-US" sz="2800" b="1" dirty="0">
                <a:solidFill>
                  <a:schemeClr val="bg1"/>
                </a:solidFill>
              </a:rPr>
              <a:t>전용면적 컬럼 변경</a:t>
            </a:r>
          </a:p>
        </p:txBody>
      </p:sp>
    </p:spTree>
    <p:extLst>
      <p:ext uri="{BB962C8B-B14F-4D97-AF65-F5344CB8AC3E}">
        <p14:creationId xmlns:p14="http://schemas.microsoft.com/office/powerpoint/2010/main" val="1992398375"/>
      </p:ext>
    </p:extLst>
  </p:cSld>
  <p:clrMapOvr>
    <a:masterClrMapping/>
  </p:clrMapOvr>
  <p:transition spd="slow">
    <p:wip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8BFA02D-5DD4-47BD-9829-E75663BED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437"/>
            <a:ext cx="9144000" cy="544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776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694493-F1E7-4A34-BC20-CA46D0A3F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5168"/>
            <a:ext cx="9144000" cy="418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255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ACA051-3CA5-4CA6-8A97-0B9F897E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5112568" cy="331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075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4898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3.7 </a:t>
            </a:r>
            <a:r>
              <a:rPr lang="ko-KR" altLang="en-US" sz="2800" b="1" dirty="0">
                <a:solidFill>
                  <a:schemeClr val="bg1"/>
                </a:solidFill>
              </a:rPr>
              <a:t>필요 없는 컬럼 제거</a:t>
            </a:r>
          </a:p>
        </p:txBody>
      </p:sp>
    </p:spTree>
    <p:extLst>
      <p:ext uri="{BB962C8B-B14F-4D97-AF65-F5344CB8AC3E}">
        <p14:creationId xmlns:p14="http://schemas.microsoft.com/office/powerpoint/2010/main" val="1502431462"/>
      </p:ext>
    </p:extLst>
  </p:cSld>
  <p:clrMapOvr>
    <a:masterClrMapping/>
  </p:clrMapOvr>
  <p:transition spd="slow">
    <p:wip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6E0FD91-AF5E-4E87-9131-3C7D3B8CA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902"/>
            <a:ext cx="9144000" cy="489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591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09FBCB6-B61E-4B74-A38E-A7D1A4D7D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3" y="0"/>
            <a:ext cx="7508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1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TM03457475[[fn=틀]]</Template>
  <TotalTime>158216</TotalTime>
  <Words>3820</Words>
  <Application>Microsoft Office PowerPoint</Application>
  <PresentationFormat>화면 슬라이드 쇼(4:3)</PresentationFormat>
  <Paragraphs>642</Paragraphs>
  <Slides>180</Slides>
  <Notes>108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180</vt:i4>
      </vt:variant>
    </vt:vector>
  </HeadingPairs>
  <TitlesOfParts>
    <vt:vector size="200" baseType="lpstr">
      <vt:lpstr>굴림</vt:lpstr>
      <vt:lpstr>Consolas</vt:lpstr>
      <vt:lpstr>Calibri</vt:lpstr>
      <vt:lpstr>맑은 고딕</vt:lpstr>
      <vt:lpstr>Courier New</vt:lpstr>
      <vt:lpstr>KoPub돋움체_Pro Light</vt:lpstr>
      <vt:lpstr>Wingdings</vt:lpstr>
      <vt:lpstr>Wingdings 3</vt:lpstr>
      <vt:lpstr>Arial</vt:lpstr>
      <vt:lpstr>KoPubWorld돋움체 Bold</vt:lpstr>
      <vt:lpstr>HY그래픽M</vt:lpstr>
      <vt:lpstr>Noto Sans Light</vt:lpstr>
      <vt:lpstr>Times New Roman</vt:lpstr>
      <vt:lpstr>돋움</vt:lpstr>
      <vt:lpstr>KoPub돋움체 Bold</vt:lpstr>
      <vt:lpstr>KoPub돋움체_Pro Bold</vt:lpstr>
      <vt:lpstr>나눔고딕</vt:lpstr>
      <vt:lpstr>Arial Unicode MS</vt:lpstr>
      <vt:lpstr>Nirmala UI</vt:lpstr>
      <vt:lpstr>Office 테마</vt:lpstr>
      <vt:lpstr>PowerPoint 프레젠테이션</vt:lpstr>
      <vt:lpstr>정형데이터와 비정형 데이터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아파트 분양가 동향</vt:lpstr>
      <vt:lpstr>PowerPoint 프레젠테이션</vt:lpstr>
      <vt:lpstr>데이터 업로드</vt:lpstr>
      <vt:lpstr>데이터 업로드</vt:lpstr>
      <vt:lpstr>데이터 업로드</vt:lpstr>
      <vt:lpstr>데이터 업로드</vt:lpstr>
      <vt:lpstr>데이터 업로드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범주박스 위치 조정</vt:lpstr>
      <vt:lpstr>범주박스 위치 조정</vt:lpstr>
      <vt:lpstr>bbox_to_anchor, 바운딩 박스 밖에서 위치 다루기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boxplot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04. 비정형 데이터 분석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U&amp;I MEAP 솔루션</dc:title>
  <dc:creator>오승환</dc:creator>
  <cp:lastModifiedBy>user</cp:lastModifiedBy>
  <cp:revision>2168</cp:revision>
  <cp:lastPrinted>2015-11-24T07:38:12Z</cp:lastPrinted>
  <dcterms:created xsi:type="dcterms:W3CDTF">2013-08-29T23:38:50Z</dcterms:created>
  <dcterms:modified xsi:type="dcterms:W3CDTF">2021-07-19T04:39:28Z</dcterms:modified>
</cp:coreProperties>
</file>